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1" r:id="rId2"/>
    <p:sldId id="274" r:id="rId3"/>
    <p:sldId id="275" r:id="rId4"/>
    <p:sldId id="276" r:id="rId5"/>
    <p:sldId id="265" r:id="rId6"/>
    <p:sldId id="264" r:id="rId7"/>
    <p:sldId id="263" r:id="rId8"/>
    <p:sldId id="262" r:id="rId9"/>
    <p:sldId id="257" r:id="rId10"/>
    <p:sldId id="256" r:id="rId11"/>
    <p:sldId id="258" r:id="rId12"/>
    <p:sldId id="259" r:id="rId13"/>
    <p:sldId id="260" r:id="rId14"/>
    <p:sldId id="269" r:id="rId15"/>
    <p:sldId id="270"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F336"/>
    <a:srgbClr val="F90707"/>
    <a:srgbClr val="2D82FF"/>
    <a:srgbClr val="009900"/>
    <a:srgbClr val="A0A0E0"/>
    <a:srgbClr val="F1750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03" autoAdjust="0"/>
    <p:restoredTop sz="94660"/>
  </p:normalViewPr>
  <p:slideViewPr>
    <p:cSldViewPr>
      <p:cViewPr>
        <p:scale>
          <a:sx n="75" d="100"/>
          <a:sy n="75" d="100"/>
        </p:scale>
        <p:origin x="-121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138EA9FD-0214-4711-B76C-10B90313A73F}" type="datetimeFigureOut">
              <a:rPr lang="ru-RU"/>
              <a:pPr>
                <a:defRPr/>
              </a:pPr>
              <a:t>19.03.2023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3CF2F12-9F02-4B56-AC19-7CE8B115FE90}" type="slidenum">
              <a:rPr lang="ru-RU"/>
              <a:pPr>
                <a:defRPr/>
              </a:pPr>
              <a:t>‹#›</a:t>
            </a:fld>
            <a:endParaRPr lang="ru-RU"/>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6B795836-7BBF-4AAC-ACDC-5E0ED34A21FE}" type="datetimeFigureOut">
              <a:rPr lang="ru-RU"/>
              <a:pPr>
                <a:defRPr/>
              </a:pPr>
              <a:t>19.03.2023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FAE7EE54-F8C8-443F-9A91-4C89CD7693D0}" type="slidenum">
              <a:rPr lang="ru-RU"/>
              <a:pPr>
                <a:defRPr/>
              </a:pPr>
              <a:t>‹#›</a:t>
            </a:fld>
            <a:endParaRPr lang="ru-RU"/>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F8D0D2FA-902F-4E4B-B7DC-EECD633104A1}" type="datetimeFigureOut">
              <a:rPr lang="ru-RU"/>
              <a:pPr>
                <a:defRPr/>
              </a:pPr>
              <a:t>19.03.2023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60B4897-4C56-439A-8D05-A0C57241FE17}" type="slidenum">
              <a:rPr lang="ru-RU"/>
              <a:pPr>
                <a:defRPr/>
              </a:pPr>
              <a:t>‹#›</a:t>
            </a:fld>
            <a:endParaRPr lang="ru-RU"/>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54A53746-4B8E-49DF-9FF5-4C795987D6AC}" type="datetimeFigureOut">
              <a:rPr lang="ru-RU"/>
              <a:pPr>
                <a:defRPr/>
              </a:pPr>
              <a:t>19.03.2023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046DDA9-41A0-480B-8381-EE95F1AFC352}" type="slidenum">
              <a:rPr lang="ru-RU"/>
              <a:pPr>
                <a:defRPr/>
              </a:pPr>
              <a:t>‹#›</a:t>
            </a:fld>
            <a:endParaRPr lang="ru-RU"/>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DC0A1D47-5116-4AD6-9E59-CA5C66202914}" type="datetimeFigureOut">
              <a:rPr lang="ru-RU"/>
              <a:pPr>
                <a:defRPr/>
              </a:pPr>
              <a:t>19.03.2023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769DCA3-99BE-45BF-8BCE-74BA6AE9EFD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E595D44C-ED39-414D-AEB7-18180EBFD770}" type="datetimeFigureOut">
              <a:rPr lang="ru-RU"/>
              <a:pPr>
                <a:defRPr/>
              </a:pPr>
              <a:t>19.03.2023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5AA2295B-0731-4321-A5CC-334E9DC707AA}" type="slidenum">
              <a:rPr lang="ru-RU"/>
              <a:pPr>
                <a:defRPr/>
              </a:pPr>
              <a:t>‹#›</a:t>
            </a:fld>
            <a:endParaRPr lang="ru-RU"/>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E38E1A7F-0C1F-47D4-8336-822CE027399E}" type="datetimeFigureOut">
              <a:rPr lang="ru-RU"/>
              <a:pPr>
                <a:defRPr/>
              </a:pPr>
              <a:t>19.03.2023</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696C5D24-21C0-43C2-AB93-EAAF64734A05}" type="slidenum">
              <a:rPr lang="ru-RU"/>
              <a:pPr>
                <a:defRPr/>
              </a:pPr>
              <a:t>‹#›</a:t>
            </a:fld>
            <a:endParaRPr lang="ru-RU"/>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6161362F-CBD4-40B7-B478-8FE638A1ECA1}" type="datetimeFigureOut">
              <a:rPr lang="ru-RU"/>
              <a:pPr>
                <a:defRPr/>
              </a:pPr>
              <a:t>19.03.2023</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09812911-3A7F-465D-A678-D500A55E62A0}" type="slidenum">
              <a:rPr lang="ru-RU"/>
              <a:pPr>
                <a:defRPr/>
              </a:pPr>
              <a:t>‹#›</a:t>
            </a:fld>
            <a:endParaRPr lang="ru-RU"/>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90DB0C2B-DDEC-42E0-B08B-CB33DD153B03}" type="datetimeFigureOut">
              <a:rPr lang="ru-RU"/>
              <a:pPr>
                <a:defRPr/>
              </a:pPr>
              <a:t>19.03.2023</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A7765B31-6261-4703-AE62-A4D5F8D6CC44}" type="slidenum">
              <a:rPr lang="ru-RU"/>
              <a:pPr>
                <a:defRPr/>
              </a:pPr>
              <a:t>‹#›</a:t>
            </a:fld>
            <a:endParaRPr lang="ru-RU"/>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E940CE36-BFA1-42E0-A96D-81710826B888}" type="datetimeFigureOut">
              <a:rPr lang="ru-RU"/>
              <a:pPr>
                <a:defRPr/>
              </a:pPr>
              <a:t>19.03.2023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03DD580F-191E-4296-A4EB-171A27B02060}" type="slidenum">
              <a:rPr lang="ru-RU"/>
              <a:pPr>
                <a:defRPr/>
              </a:pPr>
              <a:t>‹#›</a:t>
            </a:fld>
            <a:endParaRPr lang="ru-RU"/>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F5C56F2E-2723-46E8-BD1C-9057B09E3EAB}" type="datetimeFigureOut">
              <a:rPr lang="ru-RU"/>
              <a:pPr>
                <a:defRPr/>
              </a:pPr>
              <a:t>19.03.2023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7437317B-F0DD-4F51-822D-7F57D3A02F32}" type="slidenum">
              <a:rPr lang="ru-RU"/>
              <a:pPr>
                <a:defRPr/>
              </a:pPr>
              <a:t>‹#›</a:t>
            </a:fld>
            <a:endParaRPr lang="ru-RU"/>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
              <a:schemeClr val="tx1">
                <a:lumMod val="50000"/>
              </a:schemeClr>
            </a:gs>
            <a:gs pos="70000">
              <a:schemeClr val="tx1">
                <a:lumMod val="75000"/>
              </a:schemeClr>
            </a:gs>
            <a:gs pos="40000">
              <a:schemeClr val="tx1">
                <a:lumMod val="75000"/>
              </a:schemeClr>
            </a:gs>
            <a:gs pos="96000">
              <a:schemeClr val="tx1">
                <a:lumMod val="50000"/>
              </a:schemeClr>
            </a:gs>
          </a:gsLst>
          <a:lin ang="0" scaled="1"/>
          <a:tileRect/>
        </a:gra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057E23C9-BD03-4E91-B6DD-C106DE55A4AC}" type="datetimeFigureOut">
              <a:rPr lang="ru-RU"/>
              <a:pPr>
                <a:defRPr/>
              </a:pPr>
              <a:t>19.03.2023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1D71A743-64A4-4DF0-82E8-C5A394338E11}"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71" r:id="rId1"/>
    <p:sldLayoutId id="2147483670" r:id="rId2"/>
    <p:sldLayoutId id="2147483672"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ransition spd="slow">
    <p:push dir="u"/>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Arial" charset="0"/>
        </a:defRPr>
      </a:lvl2pPr>
      <a:lvl3pPr algn="ctr" rtl="0" fontAlgn="base">
        <a:spcBef>
          <a:spcPct val="0"/>
        </a:spcBef>
        <a:spcAft>
          <a:spcPct val="0"/>
        </a:spcAft>
        <a:defRPr sz="4100" b="1">
          <a:solidFill>
            <a:schemeClr val="tx1"/>
          </a:solidFill>
          <a:latin typeface="Arial" charset="0"/>
        </a:defRPr>
      </a:lvl3pPr>
      <a:lvl4pPr algn="ctr" rtl="0" fontAlgn="base">
        <a:spcBef>
          <a:spcPct val="0"/>
        </a:spcBef>
        <a:spcAft>
          <a:spcPct val="0"/>
        </a:spcAft>
        <a:defRPr sz="4100" b="1">
          <a:solidFill>
            <a:schemeClr val="tx1"/>
          </a:solidFill>
          <a:latin typeface="Arial" charset="0"/>
        </a:defRPr>
      </a:lvl4pPr>
      <a:lvl5pPr algn="ctr" rtl="0" fontAlgn="base">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0.wm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jpg"/><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2.xml"/><Relationship Id="rId7" Type="http://schemas.openxmlformats.org/officeDocument/2006/relationships/image" Target="../media/image20.jpe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Рисунок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7000" y="2924944"/>
            <a:ext cx="3717032" cy="3717032"/>
          </a:xfrm>
          <a:prstGeom prst="rect">
            <a:avLst/>
          </a:prstGeom>
        </p:spPr>
      </p:pic>
      <p:sp>
        <p:nvSpPr>
          <p:cNvPr id="4" name="TextBox 3"/>
          <p:cNvSpPr txBox="1"/>
          <p:nvPr/>
        </p:nvSpPr>
        <p:spPr>
          <a:xfrm>
            <a:off x="1835696" y="620688"/>
            <a:ext cx="5760640"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000" b="1" dirty="0" smtClean="0">
                <a:solidFill>
                  <a:schemeClr val="bg1"/>
                </a:solidFill>
              </a:rPr>
              <a:t>Интерактивная игра по ПДД</a:t>
            </a:r>
          </a:p>
          <a:p>
            <a:pPr algn="ctr"/>
            <a:r>
              <a:rPr lang="ru-RU" sz="2000" b="1" dirty="0" smtClean="0">
                <a:solidFill>
                  <a:schemeClr val="bg1"/>
                </a:solidFill>
              </a:rPr>
              <a:t>Для детей старшего дошкольного возраста </a:t>
            </a:r>
          </a:p>
          <a:p>
            <a:pPr algn="ctr"/>
            <a:r>
              <a:rPr lang="ru-RU" sz="2000" b="1" dirty="0" smtClean="0">
                <a:solidFill>
                  <a:schemeClr val="bg1"/>
                </a:solidFill>
              </a:rPr>
              <a:t>«Незнайка в большом городе»</a:t>
            </a:r>
            <a:endParaRPr lang="ru-RU" sz="2000" b="1" dirty="0">
              <a:solidFill>
                <a:schemeClr val="bg1"/>
              </a:solidFill>
            </a:endParaRPr>
          </a:p>
        </p:txBody>
      </p:sp>
      <p:sp>
        <p:nvSpPr>
          <p:cNvPr id="5" name="TextBox 4"/>
          <p:cNvSpPr txBox="1"/>
          <p:nvPr/>
        </p:nvSpPr>
        <p:spPr>
          <a:xfrm>
            <a:off x="6695728" y="6122471"/>
            <a:ext cx="244827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u-RU" sz="2000" b="1" dirty="0" smtClean="0">
                <a:solidFill>
                  <a:schemeClr val="bg1"/>
                </a:solidFill>
                <a:latin typeface="+mn-lt"/>
              </a:rPr>
              <a:t>Автор: </a:t>
            </a:r>
            <a:r>
              <a:rPr lang="ru-RU" sz="2000" b="1" dirty="0" err="1" smtClean="0">
                <a:solidFill>
                  <a:schemeClr val="bg1"/>
                </a:solidFill>
                <a:latin typeface="+mn-lt"/>
              </a:rPr>
              <a:t>Иусова</a:t>
            </a:r>
            <a:r>
              <a:rPr lang="ru-RU" sz="2000" b="1" dirty="0" smtClean="0">
                <a:solidFill>
                  <a:schemeClr val="bg1"/>
                </a:solidFill>
                <a:latin typeface="+mn-lt"/>
              </a:rPr>
              <a:t> Мария Викторовна </a:t>
            </a:r>
            <a:endParaRPr lang="ru-RU" sz="2000" b="1" dirty="0">
              <a:solidFill>
                <a:schemeClr val="bg1"/>
              </a:solidFill>
              <a:latin typeface="+mn-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9432"/>
            <a:ext cx="9183216" cy="7317432"/>
          </a:xfrm>
          <a:prstGeom prst="rect">
            <a:avLst/>
          </a:prstGeom>
        </p:spPr>
      </p:pic>
      <p:grpSp>
        <p:nvGrpSpPr>
          <p:cNvPr id="22529" name="Группа 5"/>
          <p:cNvGrpSpPr>
            <a:grpSpLocks/>
          </p:cNvGrpSpPr>
          <p:nvPr/>
        </p:nvGrpSpPr>
        <p:grpSpPr bwMode="auto">
          <a:xfrm>
            <a:off x="539750" y="2400300"/>
            <a:ext cx="3508375" cy="3889375"/>
            <a:chOff x="2813515" y="1772816"/>
            <a:chExt cx="3509126" cy="4555811"/>
          </a:xfrm>
        </p:grpSpPr>
        <p:sp>
          <p:nvSpPr>
            <p:cNvPr id="5" name="Прямоугольник 4"/>
            <p:cNvSpPr/>
            <p:nvPr/>
          </p:nvSpPr>
          <p:spPr>
            <a:xfrm>
              <a:off x="2815103" y="4729444"/>
              <a:ext cx="3507538" cy="583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a:off x="2815103" y="5733582"/>
              <a:ext cx="3507538" cy="595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Прямоугольник 8"/>
            <p:cNvSpPr/>
            <p:nvPr/>
          </p:nvSpPr>
          <p:spPr>
            <a:xfrm>
              <a:off x="2815103" y="1772816"/>
              <a:ext cx="3501186" cy="583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Прямоугольник 10"/>
            <p:cNvSpPr/>
            <p:nvPr/>
          </p:nvSpPr>
          <p:spPr>
            <a:xfrm>
              <a:off x="2813515" y="2780673"/>
              <a:ext cx="3502775" cy="583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Прямоугольник 11"/>
            <p:cNvSpPr/>
            <p:nvPr/>
          </p:nvSpPr>
          <p:spPr>
            <a:xfrm>
              <a:off x="2815103" y="3712290"/>
              <a:ext cx="3507538" cy="5857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pic>
        <p:nvPicPr>
          <p:cNvPr id="7" name="Рисунок 6"/>
          <p:cNvPicPr>
            <a:picLocks noChangeAspect="1"/>
          </p:cNvPicPr>
          <p:nvPr/>
        </p:nvPicPr>
        <p:blipFill>
          <a:blip r:embed="rId3"/>
          <a:srcRect/>
          <a:stretch>
            <a:fillRect/>
          </a:stretch>
        </p:blipFill>
        <p:spPr bwMode="auto">
          <a:xfrm>
            <a:off x="2197100" y="333375"/>
            <a:ext cx="1851025" cy="1849438"/>
          </a:xfrm>
          <a:prstGeom prst="rect">
            <a:avLst/>
          </a:prstGeom>
          <a:noFill/>
          <a:ln w="9525">
            <a:noFill/>
            <a:miter lim="800000"/>
            <a:headEnd/>
            <a:tailEnd/>
          </a:ln>
        </p:spPr>
      </p:pic>
      <p:pic>
        <p:nvPicPr>
          <p:cNvPr id="4" name="Рисунок 3"/>
          <p:cNvPicPr>
            <a:picLocks noChangeAspect="1"/>
          </p:cNvPicPr>
          <p:nvPr/>
        </p:nvPicPr>
        <p:blipFill>
          <a:blip r:embed="rId4"/>
          <a:srcRect/>
          <a:stretch>
            <a:fillRect/>
          </a:stretch>
        </p:blipFill>
        <p:spPr bwMode="auto">
          <a:xfrm>
            <a:off x="654844" y="446088"/>
            <a:ext cx="1512887" cy="1889125"/>
          </a:xfrm>
          <a:prstGeom prst="rect">
            <a:avLst/>
          </a:prstGeom>
          <a:noFill/>
          <a:ln w="9525">
            <a:noFill/>
            <a:miter lim="800000"/>
            <a:headEnd/>
            <a:tailEnd/>
          </a:ln>
        </p:spPr>
      </p:pic>
      <p:pic>
        <p:nvPicPr>
          <p:cNvPr id="1026" name="Picture 2" descr="C:\Program Files (x86)\Microsoft Office\MEDIA\CAGCAT10\j0212957.wmf"/>
          <p:cNvPicPr>
            <a:picLocks noChangeAspect="1" noChangeArrowheads="1"/>
          </p:cNvPicPr>
          <p:nvPr/>
        </p:nvPicPr>
        <p:blipFill>
          <a:blip r:embed="rId5"/>
          <a:srcRect/>
          <a:stretch>
            <a:fillRect/>
          </a:stretch>
        </p:blipFill>
        <p:spPr bwMode="auto">
          <a:xfrm>
            <a:off x="9251950" y="2794000"/>
            <a:ext cx="2406650" cy="1511300"/>
          </a:xfrm>
          <a:prstGeom prst="rect">
            <a:avLst/>
          </a:prstGeom>
          <a:noFill/>
          <a:ln w="9525">
            <a:noFill/>
            <a:miter lim="800000"/>
            <a:headEnd/>
            <a:tailEnd/>
          </a:ln>
        </p:spPr>
      </p:pic>
      <p:sp>
        <p:nvSpPr>
          <p:cNvPr id="2" name="Прямоугольник 1"/>
          <p:cNvSpPr>
            <a:spLocks noChangeArrowheads="1"/>
          </p:cNvSpPr>
          <p:nvPr/>
        </p:nvSpPr>
        <p:spPr bwMode="auto">
          <a:xfrm>
            <a:off x="4211960" y="1122184"/>
            <a:ext cx="4572000" cy="1200329"/>
          </a:xfrm>
          <a:prstGeom prst="rect">
            <a:avLst/>
          </a:prstGeom>
          <a:noFill/>
          <a:ln w="9525">
            <a:noFill/>
            <a:miter lim="800000"/>
            <a:headEnd/>
            <a:tailEnd/>
          </a:ln>
        </p:spPr>
        <p:txBody>
          <a:bodyPr>
            <a:spAutoFit/>
          </a:bodyPr>
          <a:lstStyle/>
          <a:p>
            <a:r>
              <a:rPr lang="ru-RU" dirty="0">
                <a:solidFill>
                  <a:schemeClr val="bg1"/>
                </a:solidFill>
                <a:latin typeface="Times New Roman" pitchFamily="18" charset="0"/>
              </a:rPr>
              <a:t>Вот, зелёный замигал,</a:t>
            </a:r>
            <a:br>
              <a:rPr lang="ru-RU" dirty="0">
                <a:solidFill>
                  <a:schemeClr val="bg1"/>
                </a:solidFill>
                <a:latin typeface="Times New Roman" pitchFamily="18" charset="0"/>
              </a:rPr>
            </a:br>
            <a:r>
              <a:rPr lang="ru-RU" dirty="0">
                <a:solidFill>
                  <a:schemeClr val="bg1"/>
                </a:solidFill>
                <a:latin typeface="Times New Roman" pitchFamily="18" charset="0"/>
              </a:rPr>
              <a:t>Путь -" свободен", указал.</a:t>
            </a:r>
            <a:br>
              <a:rPr lang="ru-RU" dirty="0">
                <a:solidFill>
                  <a:schemeClr val="bg1"/>
                </a:solidFill>
                <a:latin typeface="Times New Roman" pitchFamily="18" charset="0"/>
              </a:rPr>
            </a:br>
            <a:r>
              <a:rPr lang="ru-RU" dirty="0">
                <a:solidFill>
                  <a:schemeClr val="bg1"/>
                </a:solidFill>
                <a:latin typeface="Times New Roman" pitchFamily="18" charset="0"/>
              </a:rPr>
              <a:t>Человечек в том глазке,</a:t>
            </a:r>
            <a:br>
              <a:rPr lang="ru-RU" dirty="0">
                <a:solidFill>
                  <a:schemeClr val="bg1"/>
                </a:solidFill>
                <a:latin typeface="Times New Roman" pitchFamily="18" charset="0"/>
              </a:rPr>
            </a:br>
            <a:r>
              <a:rPr lang="ru-RU" dirty="0">
                <a:solidFill>
                  <a:schemeClr val="bg1"/>
                </a:solidFill>
                <a:latin typeface="Times New Roman" pitchFamily="18" charset="0"/>
              </a:rPr>
              <a:t>Переход открыл он мне.</a:t>
            </a:r>
          </a:p>
        </p:txBody>
      </p:sp>
      <p:sp>
        <p:nvSpPr>
          <p:cNvPr id="3" name="Прямоугольник 2"/>
          <p:cNvSpPr>
            <a:spLocks noChangeArrowheads="1"/>
          </p:cNvSpPr>
          <p:nvPr/>
        </p:nvSpPr>
        <p:spPr bwMode="auto">
          <a:xfrm>
            <a:off x="4211960" y="660400"/>
            <a:ext cx="4572000" cy="1077218"/>
          </a:xfrm>
          <a:prstGeom prst="rect">
            <a:avLst/>
          </a:prstGeom>
          <a:noFill/>
          <a:ln w="9525">
            <a:noFill/>
            <a:miter lim="800000"/>
            <a:headEnd/>
            <a:tailEnd/>
          </a:ln>
        </p:spPr>
        <p:txBody>
          <a:bodyPr>
            <a:spAutoFit/>
          </a:bodyPr>
          <a:lstStyle/>
          <a:p>
            <a:r>
              <a:rPr lang="ru-RU" sz="2400" b="1" dirty="0">
                <a:solidFill>
                  <a:schemeClr val="bg1"/>
                </a:solidFill>
                <a:latin typeface="Segoe UI Semilight" pitchFamily="34" charset="0"/>
                <a:cs typeface="Segoe UI Semilight" pitchFamily="34" charset="0"/>
              </a:rPr>
              <a:t>Подскажи Незнайке, что ему нужно сделать в этой </a:t>
            </a:r>
            <a:r>
              <a:rPr lang="ru-RU" sz="2400" b="1" dirty="0" smtClean="0">
                <a:solidFill>
                  <a:schemeClr val="bg1"/>
                </a:solidFill>
                <a:latin typeface="Segoe UI Semilight" pitchFamily="34" charset="0"/>
                <a:cs typeface="Segoe UI Semilight" pitchFamily="34" charset="0"/>
              </a:rPr>
              <a:t>ситуации? </a:t>
            </a:r>
            <a:r>
              <a:rPr lang="ru-RU" sz="1600" b="1" dirty="0" smtClean="0">
                <a:solidFill>
                  <a:srgbClr val="FF0000"/>
                </a:solidFill>
                <a:latin typeface="Segoe UI Semilight" pitchFamily="34" charset="0"/>
                <a:cs typeface="Segoe UI Semilight" pitchFamily="34" charset="0"/>
              </a:rPr>
              <a:t>Нажми </a:t>
            </a:r>
            <a:r>
              <a:rPr lang="ru-RU" sz="1600" b="1" dirty="0">
                <a:solidFill>
                  <a:srgbClr val="FF0000"/>
                </a:solidFill>
                <a:latin typeface="Segoe UI Semilight" pitchFamily="34" charset="0"/>
                <a:cs typeface="Segoe UI Semilight" pitchFamily="34" charset="0"/>
              </a:rPr>
              <a:t>на Незнайку и узнай правильный </a:t>
            </a:r>
            <a:r>
              <a:rPr lang="ru-RU" sz="1600" b="1" dirty="0" smtClean="0">
                <a:solidFill>
                  <a:srgbClr val="FF0000"/>
                </a:solidFill>
                <a:latin typeface="Segoe UI Semilight" pitchFamily="34" charset="0"/>
                <a:cs typeface="Segoe UI Semilight" pitchFamily="34" charset="0"/>
              </a:rPr>
              <a:t>ответ</a:t>
            </a:r>
            <a:endParaRPr lang="ru-RU" sz="1600" b="1" dirty="0">
              <a:solidFill>
                <a:srgbClr val="FF0000"/>
              </a:solidFill>
              <a:latin typeface="Segoe UI Semilight" pitchFamily="34" charset="0"/>
              <a:cs typeface="Segoe UI Semilight"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withEffect">
                                  <p:stCondLst>
                                    <p:cond delay="0"/>
                                  </p:st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nodeType="afterEffect">
                                  <p:stCondLst>
                                    <p:cond delay="0"/>
                                  </p:stCondLst>
                                  <p:childTnLst>
                                    <p:anim calcmode="discrete" valueType="str">
                                      <p:cBhvr>
                                        <p:cTn id="9" dur="1000" fill="hold"/>
                                        <p:tgtEl>
                                          <p:spTgt spid="7"/>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3.33333E-6 -1.48148E-6 L -0.00399 0.90046 " pathEditMode="relative" rAng="0" ptsTypes="AA">
                                      <p:cBhvr>
                                        <p:cTn id="19" dur="5000" fill="hold"/>
                                        <p:tgtEl>
                                          <p:spTgt spid="4"/>
                                        </p:tgtEl>
                                        <p:attrNameLst>
                                          <p:attrName>ppt_x</p:attrName>
                                          <p:attrName>ppt_y</p:attrName>
                                        </p:attrNameLst>
                                      </p:cBhvr>
                                      <p:rCtr x="-208" y="45023"/>
                                    </p:animMotion>
                                  </p:childTnLst>
                                </p:cTn>
                              </p:par>
                              <p:par>
                                <p:cTn id="20" presetID="53" presetClass="exit" presetSubtype="32" fill="hold" grpId="0" nodeType="withEffect">
                                  <p:stCondLst>
                                    <p:cond delay="0"/>
                                  </p:stCondLst>
                                  <p:childTnLst>
                                    <p:anim calcmode="lin" valueType="num">
                                      <p:cBhvr>
                                        <p:cTn id="21" dur="500"/>
                                        <p:tgtEl>
                                          <p:spTgt spid="3">
                                            <p:txEl>
                                              <p:pRg st="0" end="0"/>
                                            </p:txEl>
                                          </p:spTgt>
                                        </p:tgtEl>
                                        <p:attrNameLst>
                                          <p:attrName>ppt_w</p:attrName>
                                        </p:attrNameLst>
                                      </p:cBhvr>
                                      <p:tavLst>
                                        <p:tav tm="0">
                                          <p:val>
                                            <p:strVal val="ppt_w"/>
                                          </p:val>
                                        </p:tav>
                                        <p:tav tm="100000">
                                          <p:val>
                                            <p:fltVal val="0"/>
                                          </p:val>
                                        </p:tav>
                                      </p:tavLst>
                                    </p:anim>
                                    <p:anim calcmode="lin" valueType="num">
                                      <p:cBhvr>
                                        <p:cTn id="22" dur="500"/>
                                        <p:tgtEl>
                                          <p:spTgt spid="3">
                                            <p:txEl>
                                              <p:pRg st="0" end="0"/>
                                            </p:txEl>
                                          </p:spTgt>
                                        </p:tgtEl>
                                        <p:attrNameLst>
                                          <p:attrName>ppt_h</p:attrName>
                                        </p:attrNameLst>
                                      </p:cBhvr>
                                      <p:tavLst>
                                        <p:tav tm="0">
                                          <p:val>
                                            <p:strVal val="ppt_h"/>
                                          </p:val>
                                        </p:tav>
                                        <p:tav tm="100000">
                                          <p:val>
                                            <p:fltVal val="0"/>
                                          </p:val>
                                        </p:tav>
                                      </p:tavLst>
                                    </p:anim>
                                    <p:animEffect transition="out" filter="fade">
                                      <p:cBhvr>
                                        <p:cTn id="23" dur="500"/>
                                        <p:tgtEl>
                                          <p:spTgt spid="3">
                                            <p:txEl>
                                              <p:pRg st="0" end="0"/>
                                            </p:txEl>
                                          </p:spTgt>
                                        </p:tgtEl>
                                      </p:cBhvr>
                                    </p:animEffect>
                                    <p:set>
                                      <p:cBhvr>
                                        <p:cTn id="24" dur="1" fill="hold">
                                          <p:stCondLst>
                                            <p:cond delay="499"/>
                                          </p:stCondLst>
                                        </p:cTn>
                                        <p:tgtEl>
                                          <p:spTgt spid="3">
                                            <p:txEl>
                                              <p:pRg st="0" end="0"/>
                                            </p:txEl>
                                          </p:spTgt>
                                        </p:tgtEl>
                                        <p:attrNameLst>
                                          <p:attrName>style.visibility</p:attrName>
                                        </p:attrNameLst>
                                      </p:cBhvr>
                                      <p:to>
                                        <p:strVal val="hidden"/>
                                      </p:to>
                                    </p:set>
                                  </p:childTnLst>
                                </p:cTn>
                              </p:par>
                              <p:par>
                                <p:cTn id="25" presetID="35" presetClass="path" presetSubtype="0" accel="50000" decel="50000" fill="hold" nodeType="withEffect">
                                  <p:stCondLst>
                                    <p:cond delay="0"/>
                                  </p:stCondLst>
                                  <p:childTnLst>
                                    <p:animMotion origin="layout" path="M -4.72222E-6 3.33333E-6 L -0.41736 3.33333E-6 " pathEditMode="relative" rAng="0" ptsTypes="AA">
                                      <p:cBhvr>
                                        <p:cTn id="26" dur="2000" fill="hold"/>
                                        <p:tgtEl>
                                          <p:spTgt spid="1026"/>
                                        </p:tgtEl>
                                        <p:attrNameLst>
                                          <p:attrName>ppt_x</p:attrName>
                                          <p:attrName>ppt_y</p:attrName>
                                        </p:attrNameLst>
                                      </p:cBhvr>
                                      <p:rCtr x="-20868" y="0"/>
                                    </p:animMotion>
                                  </p:childTnLst>
                                </p:cTn>
                              </p:par>
                            </p:childTnLst>
                          </p:cTn>
                        </p:par>
                        <p:par>
                          <p:cTn id="27" fill="hold">
                            <p:stCondLst>
                              <p:cond delay="5000"/>
                            </p:stCondLst>
                            <p:childTnLst>
                              <p:par>
                                <p:cTn id="28" presetID="2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1000" fill="hold"/>
                                        <p:tgtEl>
                                          <p:spTgt spid="2"/>
                                        </p:tgtEl>
                                        <p:attrNameLst>
                                          <p:attrName>ppt_w</p:attrName>
                                        </p:attrNameLst>
                                      </p:cBhvr>
                                      <p:tavLst>
                                        <p:tav tm="0">
                                          <p:val>
                                            <p:fltVal val="0"/>
                                          </p:val>
                                        </p:tav>
                                        <p:tav tm="100000">
                                          <p:val>
                                            <p:strVal val="#ppt_w"/>
                                          </p:val>
                                        </p:tav>
                                      </p:tavLst>
                                    </p:anim>
                                    <p:anim calcmode="lin" valueType="num">
                                      <p:cBhvr>
                                        <p:cTn id="31" dur="10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grpSp>
        <p:nvGrpSpPr>
          <p:cNvPr id="23553" name="Группа 12"/>
          <p:cNvGrpSpPr>
            <a:grpSpLocks/>
          </p:cNvGrpSpPr>
          <p:nvPr/>
        </p:nvGrpSpPr>
        <p:grpSpPr bwMode="auto">
          <a:xfrm>
            <a:off x="4356100" y="115888"/>
            <a:ext cx="52388" cy="6553200"/>
            <a:chOff x="4355974" y="116632"/>
            <a:chExt cx="51871" cy="6552728"/>
          </a:xfrm>
        </p:grpSpPr>
        <p:sp>
          <p:nvSpPr>
            <p:cNvPr id="4" name="Блок-схема: процесс 3"/>
            <p:cNvSpPr/>
            <p:nvPr/>
          </p:nvSpPr>
          <p:spPr>
            <a:xfrm flipH="1">
              <a:off x="4355974" y="116632"/>
              <a:ext cx="45584" cy="5762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 name="Блок-схема: процесс 4"/>
            <p:cNvSpPr/>
            <p:nvPr/>
          </p:nvSpPr>
          <p:spPr>
            <a:xfrm flipH="1">
              <a:off x="4355974" y="900801"/>
              <a:ext cx="45584" cy="5762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Блок-схема: процесс 5"/>
            <p:cNvSpPr/>
            <p:nvPr/>
          </p:nvSpPr>
          <p:spPr>
            <a:xfrm flipH="1">
              <a:off x="4355974" y="1646872"/>
              <a:ext cx="45584" cy="5762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Блок-схема: процесс 6"/>
            <p:cNvSpPr/>
            <p:nvPr/>
          </p:nvSpPr>
          <p:spPr>
            <a:xfrm flipH="1">
              <a:off x="4355974" y="2421516"/>
              <a:ext cx="45584" cy="5762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Блок-схема: процесс 7"/>
            <p:cNvSpPr/>
            <p:nvPr/>
          </p:nvSpPr>
          <p:spPr>
            <a:xfrm flipH="1">
              <a:off x="4357546" y="3140601"/>
              <a:ext cx="45583" cy="57622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Блок-схема: процесс 8"/>
            <p:cNvSpPr/>
            <p:nvPr/>
          </p:nvSpPr>
          <p:spPr>
            <a:xfrm flipH="1">
              <a:off x="4360690" y="3861274"/>
              <a:ext cx="45583" cy="57622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Блок-схема: процесс 9"/>
            <p:cNvSpPr/>
            <p:nvPr/>
          </p:nvSpPr>
          <p:spPr>
            <a:xfrm flipH="1">
              <a:off x="4360690" y="4653380"/>
              <a:ext cx="45583" cy="5762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Блок-схема: процесс 10"/>
            <p:cNvSpPr/>
            <p:nvPr/>
          </p:nvSpPr>
          <p:spPr>
            <a:xfrm flipH="1">
              <a:off x="4357546" y="5372465"/>
              <a:ext cx="45583" cy="57622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Блок-схема: процесс 11"/>
            <p:cNvSpPr/>
            <p:nvPr/>
          </p:nvSpPr>
          <p:spPr>
            <a:xfrm flipH="1">
              <a:off x="4362261" y="6093139"/>
              <a:ext cx="45584" cy="57622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grpSp>
        <p:nvGrpSpPr>
          <p:cNvPr id="23554" name="Группа 13"/>
          <p:cNvGrpSpPr>
            <a:grpSpLocks/>
          </p:cNvGrpSpPr>
          <p:nvPr/>
        </p:nvGrpSpPr>
        <p:grpSpPr bwMode="auto">
          <a:xfrm rot="5400000">
            <a:off x="350837" y="1527176"/>
            <a:ext cx="3736975" cy="3937000"/>
            <a:chOff x="2813515" y="1772816"/>
            <a:chExt cx="3509126" cy="4555811"/>
          </a:xfrm>
        </p:grpSpPr>
        <p:sp>
          <p:nvSpPr>
            <p:cNvPr id="15" name="Прямоугольник 14"/>
            <p:cNvSpPr/>
            <p:nvPr/>
          </p:nvSpPr>
          <p:spPr>
            <a:xfrm>
              <a:off x="2815005" y="4730419"/>
              <a:ext cx="3507636" cy="5860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Прямоугольник 15"/>
            <p:cNvSpPr/>
            <p:nvPr/>
          </p:nvSpPr>
          <p:spPr>
            <a:xfrm>
              <a:off x="2815005" y="5733432"/>
              <a:ext cx="3507636" cy="5951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Прямоугольник 16"/>
            <p:cNvSpPr/>
            <p:nvPr/>
          </p:nvSpPr>
          <p:spPr>
            <a:xfrm>
              <a:off x="2815004" y="1772815"/>
              <a:ext cx="3500182" cy="58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Прямоугольник 17"/>
            <p:cNvSpPr/>
            <p:nvPr/>
          </p:nvSpPr>
          <p:spPr>
            <a:xfrm>
              <a:off x="2813515" y="2781339"/>
              <a:ext cx="3501672" cy="58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9" name="Прямоугольник 18"/>
            <p:cNvSpPr/>
            <p:nvPr/>
          </p:nvSpPr>
          <p:spPr>
            <a:xfrm>
              <a:off x="2815004" y="3712709"/>
              <a:ext cx="3507636" cy="58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grpSp>
        <p:nvGrpSpPr>
          <p:cNvPr id="23555" name="Группа 19"/>
          <p:cNvGrpSpPr>
            <a:grpSpLocks/>
          </p:cNvGrpSpPr>
          <p:nvPr/>
        </p:nvGrpSpPr>
        <p:grpSpPr bwMode="auto">
          <a:xfrm rot="5400000">
            <a:off x="4710112" y="1536701"/>
            <a:ext cx="3738563" cy="3935412"/>
            <a:chOff x="2813515" y="1772816"/>
            <a:chExt cx="3509126" cy="4555811"/>
          </a:xfrm>
        </p:grpSpPr>
        <p:sp>
          <p:nvSpPr>
            <p:cNvPr id="21" name="Прямоугольник 20"/>
            <p:cNvSpPr/>
            <p:nvPr/>
          </p:nvSpPr>
          <p:spPr>
            <a:xfrm>
              <a:off x="2815005" y="4727936"/>
              <a:ext cx="3507635" cy="584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2" name="Прямоугольник 21"/>
            <p:cNvSpPr/>
            <p:nvPr/>
          </p:nvSpPr>
          <p:spPr>
            <a:xfrm>
              <a:off x="2815006" y="5731355"/>
              <a:ext cx="3507635" cy="595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3" name="Прямоугольник 22"/>
            <p:cNvSpPr/>
            <p:nvPr/>
          </p:nvSpPr>
          <p:spPr>
            <a:xfrm>
              <a:off x="2815005" y="1770977"/>
              <a:ext cx="3500185" cy="584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4" name="Прямоугольник 23"/>
            <p:cNvSpPr/>
            <p:nvPr/>
          </p:nvSpPr>
          <p:spPr>
            <a:xfrm>
              <a:off x="2813515" y="2779909"/>
              <a:ext cx="3501675" cy="584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5" name="Прямоугольник 24"/>
            <p:cNvSpPr/>
            <p:nvPr/>
          </p:nvSpPr>
          <p:spPr>
            <a:xfrm>
              <a:off x="2815005" y="3711654"/>
              <a:ext cx="3507635" cy="584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sp>
        <p:nvSpPr>
          <p:cNvPr id="27" name="Стрелка вверх 26"/>
          <p:cNvSpPr/>
          <p:nvPr/>
        </p:nvSpPr>
        <p:spPr>
          <a:xfrm>
            <a:off x="2072389" y="268355"/>
            <a:ext cx="373280" cy="1033264"/>
          </a:xfrm>
          <a:prstGeom prst="upArrow">
            <a:avLst/>
          </a:prstGeom>
          <a:solidFill>
            <a:srgbClr val="FF0000"/>
          </a:solidFill>
          <a:scene3d>
            <a:camera prst="orthographicFront"/>
            <a:lightRig rig="chilly" dir="t"/>
          </a:scene3d>
          <a:sp3d contourW="6350" prstMaterial="plastic">
            <a:bevelT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FF0000"/>
              </a:solidFill>
            </a:endParaRPr>
          </a:p>
        </p:txBody>
      </p:sp>
      <p:sp>
        <p:nvSpPr>
          <p:cNvPr id="28" name="Стрелка вверх 27"/>
          <p:cNvSpPr/>
          <p:nvPr/>
        </p:nvSpPr>
        <p:spPr>
          <a:xfrm rot="10800000">
            <a:off x="6392869" y="5576664"/>
            <a:ext cx="373280" cy="1033264"/>
          </a:xfrm>
          <a:prstGeom prst="upArrow">
            <a:avLst/>
          </a:prstGeom>
          <a:solidFill>
            <a:srgbClr val="FF0000"/>
          </a:solidFill>
          <a:scene3d>
            <a:camera prst="orthographicFront"/>
            <a:lightRig rig="chilly" dir="t"/>
          </a:scene3d>
          <a:sp3d contourW="6350" prstMaterial="plastic">
            <a:bevelT w="0" h="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solidFill>
                <a:srgbClr val="FF0000"/>
              </a:solidFill>
            </a:endParaRPr>
          </a:p>
        </p:txBody>
      </p:sp>
      <p:sp>
        <p:nvSpPr>
          <p:cNvPr id="3" name="Прямоугольник 2"/>
          <p:cNvSpPr>
            <a:spLocks noChangeArrowheads="1"/>
          </p:cNvSpPr>
          <p:nvPr/>
        </p:nvSpPr>
        <p:spPr bwMode="auto">
          <a:xfrm>
            <a:off x="2060575" y="2298700"/>
            <a:ext cx="5111750" cy="341632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u-RU" dirty="0">
                <a:solidFill>
                  <a:schemeClr val="bg1"/>
                </a:solidFill>
                <a:latin typeface="+mn-lt"/>
              </a:rPr>
              <a:t>Чтобы правильно дорогу</a:t>
            </a:r>
            <a:br>
              <a:rPr lang="ru-RU" dirty="0">
                <a:solidFill>
                  <a:schemeClr val="bg1"/>
                </a:solidFill>
                <a:latin typeface="+mn-lt"/>
              </a:rPr>
            </a:br>
            <a:r>
              <a:rPr lang="ru-RU" dirty="0">
                <a:solidFill>
                  <a:schemeClr val="bg1"/>
                </a:solidFill>
                <a:latin typeface="+mn-lt"/>
              </a:rPr>
              <a:t>Смог ты перейти,</a:t>
            </a:r>
            <a:br>
              <a:rPr lang="ru-RU" dirty="0">
                <a:solidFill>
                  <a:schemeClr val="bg1"/>
                </a:solidFill>
                <a:latin typeface="+mn-lt"/>
              </a:rPr>
            </a:br>
            <a:r>
              <a:rPr lang="ru-RU" dirty="0">
                <a:solidFill>
                  <a:schemeClr val="bg1"/>
                </a:solidFill>
                <a:latin typeface="+mn-lt"/>
              </a:rPr>
              <a:t>Чтоб не встретились машины</a:t>
            </a:r>
            <a:br>
              <a:rPr lang="ru-RU" dirty="0">
                <a:solidFill>
                  <a:schemeClr val="bg1"/>
                </a:solidFill>
                <a:latin typeface="+mn-lt"/>
              </a:rPr>
            </a:br>
            <a:r>
              <a:rPr lang="ru-RU" dirty="0">
                <a:solidFill>
                  <a:schemeClr val="bg1"/>
                </a:solidFill>
                <a:latin typeface="+mn-lt"/>
              </a:rPr>
              <a:t>На твоём пути,</a:t>
            </a:r>
            <a:br>
              <a:rPr lang="ru-RU" dirty="0">
                <a:solidFill>
                  <a:schemeClr val="bg1"/>
                </a:solidFill>
                <a:latin typeface="+mn-lt"/>
              </a:rPr>
            </a:br>
            <a:r>
              <a:rPr lang="ru-RU" dirty="0">
                <a:solidFill>
                  <a:schemeClr val="bg1"/>
                </a:solidFill>
                <a:latin typeface="+mn-lt"/>
              </a:rPr>
              <a:t>Посмотри сперва налево:</a:t>
            </a:r>
            <a:br>
              <a:rPr lang="ru-RU" dirty="0">
                <a:solidFill>
                  <a:schemeClr val="bg1"/>
                </a:solidFill>
                <a:latin typeface="+mn-lt"/>
              </a:rPr>
            </a:br>
            <a:r>
              <a:rPr lang="ru-RU" dirty="0">
                <a:solidFill>
                  <a:schemeClr val="bg1"/>
                </a:solidFill>
                <a:latin typeface="+mn-lt"/>
              </a:rPr>
              <a:t>Транспорт пропусти,</a:t>
            </a:r>
            <a:br>
              <a:rPr lang="ru-RU" dirty="0">
                <a:solidFill>
                  <a:schemeClr val="bg1"/>
                </a:solidFill>
                <a:latin typeface="+mn-lt"/>
              </a:rPr>
            </a:br>
            <a:r>
              <a:rPr lang="ru-RU" dirty="0">
                <a:solidFill>
                  <a:schemeClr val="bg1"/>
                </a:solidFill>
                <a:latin typeface="+mn-lt"/>
              </a:rPr>
              <a:t>А затем смотри направо</a:t>
            </a:r>
            <a:br>
              <a:rPr lang="ru-RU" dirty="0">
                <a:solidFill>
                  <a:schemeClr val="bg1"/>
                </a:solidFill>
                <a:latin typeface="+mn-lt"/>
              </a:rPr>
            </a:br>
            <a:r>
              <a:rPr lang="ru-RU" dirty="0">
                <a:solidFill>
                  <a:schemeClr val="bg1"/>
                </a:solidFill>
                <a:latin typeface="+mn-lt"/>
              </a:rPr>
              <a:t>- Не переходи!</a:t>
            </a:r>
            <a:br>
              <a:rPr lang="ru-RU" dirty="0">
                <a:solidFill>
                  <a:schemeClr val="bg1"/>
                </a:solidFill>
                <a:latin typeface="+mn-lt"/>
              </a:rPr>
            </a:br>
            <a:r>
              <a:rPr lang="ru-RU" dirty="0">
                <a:solidFill>
                  <a:schemeClr val="bg1"/>
                </a:solidFill>
                <a:latin typeface="+mn-lt"/>
              </a:rPr>
              <a:t>Убедишься, что дорожный</a:t>
            </a:r>
            <a:br>
              <a:rPr lang="ru-RU" dirty="0">
                <a:solidFill>
                  <a:schemeClr val="bg1"/>
                </a:solidFill>
                <a:latin typeface="+mn-lt"/>
              </a:rPr>
            </a:br>
            <a:r>
              <a:rPr lang="ru-RU" dirty="0">
                <a:solidFill>
                  <a:schemeClr val="bg1"/>
                </a:solidFill>
                <a:latin typeface="+mn-lt"/>
              </a:rPr>
              <a:t>Транспорт не идёт,</a:t>
            </a:r>
            <a:br>
              <a:rPr lang="ru-RU" dirty="0">
                <a:solidFill>
                  <a:schemeClr val="bg1"/>
                </a:solidFill>
                <a:latin typeface="+mn-lt"/>
              </a:rPr>
            </a:br>
            <a:r>
              <a:rPr lang="ru-RU" dirty="0">
                <a:solidFill>
                  <a:schemeClr val="bg1"/>
                </a:solidFill>
                <a:latin typeface="+mn-lt"/>
              </a:rPr>
              <a:t>Посмотри опять налево</a:t>
            </a:r>
            <a:br>
              <a:rPr lang="ru-RU" dirty="0">
                <a:solidFill>
                  <a:schemeClr val="bg1"/>
                </a:solidFill>
                <a:latin typeface="+mn-lt"/>
              </a:rPr>
            </a:br>
            <a:r>
              <a:rPr lang="ru-RU" dirty="0">
                <a:solidFill>
                  <a:schemeClr val="bg1"/>
                </a:solidFill>
                <a:latin typeface="+mn-lt"/>
              </a:rPr>
              <a:t>- И иди вперед!</a:t>
            </a:r>
            <a:endParaRPr lang="ru-RU" b="1" dirty="0">
              <a:solidFill>
                <a:schemeClr val="bg1"/>
              </a:solidFill>
              <a:latin typeface="+mn-lt"/>
            </a:endParaRPr>
          </a:p>
        </p:txBody>
      </p:sp>
      <p:sp>
        <p:nvSpPr>
          <p:cNvPr id="29" name="TextBox 28"/>
          <p:cNvSpPr txBox="1">
            <a:spLocks noChangeArrowheads="1"/>
          </p:cNvSpPr>
          <p:nvPr/>
        </p:nvSpPr>
        <p:spPr bwMode="auto">
          <a:xfrm>
            <a:off x="2124074" y="292168"/>
            <a:ext cx="4978400" cy="1477328"/>
          </a:xfrm>
          <a:prstGeom prst="rect">
            <a:avLst/>
          </a:prstGeom>
          <a:noFill/>
          <a:ln w="9525">
            <a:noFill/>
            <a:miter lim="800000"/>
            <a:headEnd/>
            <a:tailEnd/>
          </a:ln>
        </p:spPr>
        <p:txBody>
          <a:bodyPr>
            <a:spAutoFit/>
          </a:bodyPr>
          <a:lstStyle/>
          <a:p>
            <a:pPr algn="ctr"/>
            <a:r>
              <a:rPr lang="ru-RU" sz="2400" b="1" dirty="0">
                <a:solidFill>
                  <a:schemeClr val="bg1"/>
                </a:solidFill>
                <a:latin typeface="Segoe UI Semilight" pitchFamily="34" charset="0"/>
                <a:cs typeface="Segoe UI Semilight" pitchFamily="34" charset="0"/>
              </a:rPr>
              <a:t>Что необходимо сделать, когда будешь переходить проезжую часть по зебре</a:t>
            </a:r>
            <a:r>
              <a:rPr lang="ru-RU" sz="2400" b="1" dirty="0" smtClean="0">
                <a:solidFill>
                  <a:schemeClr val="bg1"/>
                </a:solidFill>
                <a:latin typeface="Segoe UI Semilight" pitchFamily="34" charset="0"/>
                <a:cs typeface="Segoe UI Semilight" pitchFamily="34" charset="0"/>
              </a:rPr>
              <a:t>?</a:t>
            </a:r>
          </a:p>
          <a:p>
            <a:pPr algn="ctr"/>
            <a:endParaRPr lang="ru-RU" b="1" dirty="0">
              <a:solidFill>
                <a:srgbClr val="FF0000"/>
              </a:solidFill>
              <a:latin typeface="Segoe UI Semilight" pitchFamily="34" charset="0"/>
              <a:cs typeface="Segoe UI Semilight" pitchFamily="34" charset="0"/>
            </a:endParaRPr>
          </a:p>
        </p:txBody>
      </p:sp>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528" y="2363788"/>
            <a:ext cx="1133475" cy="135255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par>
                          <p:cTn id="7" fill="hold">
                            <p:stCondLst>
                              <p:cond delay="0"/>
                            </p:stCondLst>
                            <p:childTnLst>
                              <p:par>
                                <p:cTn id="8" presetID="43"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
                                        <p:tgtEl>
                                          <p:spTgt spid="3"/>
                                        </p:tgtEl>
                                      </p:cBhvr>
                                    </p:animEffect>
                                    <p:anim calcmode="lin" valueType="num">
                                      <p:cBhvr>
                                        <p:cTn id="11" dur="400" fill="hold"/>
                                        <p:tgtEl>
                                          <p:spTgt spid="3"/>
                                        </p:tgtEl>
                                        <p:attrNameLst>
                                          <p:attrName>ppt_x</p:attrName>
                                        </p:attrNameLst>
                                      </p:cBhvr>
                                      <p:tavLst>
                                        <p:tav tm="0">
                                          <p:val>
                                            <p:strVal val="#ppt_x"/>
                                          </p:val>
                                        </p:tav>
                                        <p:tav tm="100000">
                                          <p:val>
                                            <p:strVal val="#ppt_x"/>
                                          </p:val>
                                        </p:tav>
                                      </p:tavLst>
                                    </p:anim>
                                    <p:anim calcmode="lin" valueType="num">
                                      <p:cBhvr>
                                        <p:cTn id="12" dur="400" fill="hold"/>
                                        <p:tgtEl>
                                          <p:spTgt spid="3"/>
                                        </p:tgtEl>
                                        <p:attrNameLst>
                                          <p:attrName>ppt_y</p:attrName>
                                        </p:attrNameLst>
                                      </p:cBhvr>
                                      <p:tavLst>
                                        <p:tav tm="0">
                                          <p:val>
                                            <p:strVal val="#ppt_y+0.31"/>
                                          </p:val>
                                        </p:tav>
                                        <p:tav tm="100000">
                                          <p:val>
                                            <p:strVal val="#ppt_y+0.31"/>
                                          </p:val>
                                        </p:tav>
                                      </p:tavLst>
                                    </p:anim>
                                    <p:anim calcmode="lin" valueType="num">
                                      <p:cBhvr>
                                        <p:cTn id="13"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4"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2.5E-6 2.96296E-6 L 1.03264 -0.0169 " pathEditMode="relative" rAng="0" ptsTypes="AA">
                                      <p:cBhvr>
                                        <p:cTn id="18" dur="2000" fill="hold"/>
                                        <p:tgtEl>
                                          <p:spTgt spid="13"/>
                                        </p:tgtEl>
                                        <p:attrNameLst>
                                          <p:attrName>ppt_x</p:attrName>
                                          <p:attrName>ppt_y</p:attrName>
                                        </p:attrNameLst>
                                      </p:cBhvr>
                                      <p:rCtr x="51632" y="-8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Рисунок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Рисунок 4"/>
          <p:cNvPicPr>
            <a:picLocks noChangeAspect="1"/>
          </p:cNvPicPr>
          <p:nvPr/>
        </p:nvPicPr>
        <p:blipFill>
          <a:blip r:embed="rId5"/>
          <a:srcRect/>
          <a:stretch>
            <a:fillRect/>
          </a:stretch>
        </p:blipFill>
        <p:spPr bwMode="auto">
          <a:xfrm>
            <a:off x="2771775" y="276225"/>
            <a:ext cx="862013" cy="633413"/>
          </a:xfrm>
          <a:prstGeom prst="rect">
            <a:avLst/>
          </a:prstGeom>
          <a:noFill/>
          <a:ln w="9525">
            <a:noFill/>
            <a:miter lim="800000"/>
            <a:headEnd/>
            <a:tailEnd/>
          </a:ln>
        </p:spPr>
      </p:pic>
      <p:pic>
        <p:nvPicPr>
          <p:cNvPr id="8" name="Рисунок 7"/>
          <p:cNvPicPr>
            <a:picLocks noChangeAspect="1"/>
          </p:cNvPicPr>
          <p:nvPr/>
        </p:nvPicPr>
        <p:blipFill>
          <a:blip r:embed="rId6"/>
          <a:srcRect/>
          <a:stretch>
            <a:fillRect/>
          </a:stretch>
        </p:blipFill>
        <p:spPr bwMode="auto">
          <a:xfrm>
            <a:off x="5224463" y="5613400"/>
            <a:ext cx="933450" cy="1241425"/>
          </a:xfrm>
          <a:prstGeom prst="rect">
            <a:avLst/>
          </a:prstGeom>
          <a:noFill/>
          <a:ln w="9525">
            <a:noFill/>
            <a:miter lim="800000"/>
            <a:headEnd/>
            <a:tailEnd/>
          </a:ln>
        </p:spPr>
      </p:pic>
      <p:grpSp>
        <p:nvGrpSpPr>
          <p:cNvPr id="24579" name="Группа 8"/>
          <p:cNvGrpSpPr>
            <a:grpSpLocks/>
          </p:cNvGrpSpPr>
          <p:nvPr/>
        </p:nvGrpSpPr>
        <p:grpSpPr bwMode="auto">
          <a:xfrm>
            <a:off x="4356100" y="115888"/>
            <a:ext cx="52388" cy="6553200"/>
            <a:chOff x="4355974" y="116632"/>
            <a:chExt cx="51871" cy="6552728"/>
          </a:xfrm>
        </p:grpSpPr>
        <p:sp>
          <p:nvSpPr>
            <p:cNvPr id="10" name="Блок-схема: процесс 9"/>
            <p:cNvSpPr/>
            <p:nvPr/>
          </p:nvSpPr>
          <p:spPr>
            <a:xfrm flipH="1">
              <a:off x="4355974" y="116632"/>
              <a:ext cx="45584" cy="5762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1" name="Блок-схема: процесс 10"/>
            <p:cNvSpPr/>
            <p:nvPr/>
          </p:nvSpPr>
          <p:spPr>
            <a:xfrm flipH="1">
              <a:off x="4355974" y="900801"/>
              <a:ext cx="45584" cy="5762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Блок-схема: процесс 11"/>
            <p:cNvSpPr/>
            <p:nvPr/>
          </p:nvSpPr>
          <p:spPr>
            <a:xfrm flipH="1">
              <a:off x="4355974" y="1646872"/>
              <a:ext cx="45584" cy="5762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3" name="Блок-схема: процесс 12"/>
            <p:cNvSpPr/>
            <p:nvPr/>
          </p:nvSpPr>
          <p:spPr>
            <a:xfrm flipH="1">
              <a:off x="4355974" y="2421516"/>
              <a:ext cx="45584" cy="5762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Блок-схема: процесс 13"/>
            <p:cNvSpPr/>
            <p:nvPr/>
          </p:nvSpPr>
          <p:spPr>
            <a:xfrm flipH="1">
              <a:off x="4357546" y="3140601"/>
              <a:ext cx="45583" cy="57622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Блок-схема: процесс 14"/>
            <p:cNvSpPr/>
            <p:nvPr/>
          </p:nvSpPr>
          <p:spPr>
            <a:xfrm flipH="1">
              <a:off x="4360690" y="3861274"/>
              <a:ext cx="45583" cy="57622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Блок-схема: процесс 15"/>
            <p:cNvSpPr/>
            <p:nvPr/>
          </p:nvSpPr>
          <p:spPr>
            <a:xfrm flipH="1">
              <a:off x="4360690" y="4653380"/>
              <a:ext cx="45583" cy="57622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Блок-схема: процесс 16"/>
            <p:cNvSpPr/>
            <p:nvPr/>
          </p:nvSpPr>
          <p:spPr>
            <a:xfrm flipH="1">
              <a:off x="4357546" y="5372465"/>
              <a:ext cx="45583" cy="57622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8" name="Блок-схема: процесс 17"/>
            <p:cNvSpPr/>
            <p:nvPr/>
          </p:nvSpPr>
          <p:spPr>
            <a:xfrm flipH="1">
              <a:off x="4362261" y="6093139"/>
              <a:ext cx="45584" cy="576221"/>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sp>
        <p:nvSpPr>
          <p:cNvPr id="19" name="Прямоугольник 18"/>
          <p:cNvSpPr/>
          <p:nvPr/>
        </p:nvSpPr>
        <p:spPr>
          <a:xfrm>
            <a:off x="2124075" y="0"/>
            <a:ext cx="7143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0" name="Прямоугольник 19"/>
          <p:cNvSpPr/>
          <p:nvPr/>
        </p:nvSpPr>
        <p:spPr>
          <a:xfrm>
            <a:off x="6588125" y="-3175"/>
            <a:ext cx="7143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4582" name="Picture 3"/>
          <p:cNvPicPr>
            <a:picLocks noChangeAspect="1" noChangeArrowheads="1"/>
          </p:cNvPicPr>
          <p:nvPr/>
        </p:nvPicPr>
        <p:blipFill>
          <a:blip r:embed="rId7"/>
          <a:srcRect/>
          <a:stretch>
            <a:fillRect/>
          </a:stretch>
        </p:blipFill>
        <p:spPr bwMode="auto">
          <a:xfrm>
            <a:off x="395288" y="5097463"/>
            <a:ext cx="1512887" cy="1379537"/>
          </a:xfrm>
          <a:prstGeom prst="rect">
            <a:avLst/>
          </a:prstGeom>
          <a:noFill/>
          <a:ln w="9525">
            <a:noFill/>
            <a:miter lim="800000"/>
            <a:headEnd/>
            <a:tailEnd/>
          </a:ln>
        </p:spPr>
      </p:pic>
      <p:grpSp>
        <p:nvGrpSpPr>
          <p:cNvPr id="24583" name="Группа 23"/>
          <p:cNvGrpSpPr>
            <a:grpSpLocks/>
          </p:cNvGrpSpPr>
          <p:nvPr/>
        </p:nvGrpSpPr>
        <p:grpSpPr bwMode="auto">
          <a:xfrm rot="10800000">
            <a:off x="7054850" y="522288"/>
            <a:ext cx="1447800" cy="1333500"/>
            <a:chOff x="1143000" y="5105400"/>
            <a:chExt cx="1600200" cy="1752600"/>
          </a:xfrm>
        </p:grpSpPr>
        <p:sp>
          <p:nvSpPr>
            <p:cNvPr id="25" name="Rectangle 41"/>
            <p:cNvSpPr>
              <a:spLocks noChangeArrowheads="1"/>
            </p:cNvSpPr>
            <p:nvPr/>
          </p:nvSpPr>
          <p:spPr bwMode="auto">
            <a:xfrm>
              <a:off x="1143000" y="5105400"/>
              <a:ext cx="1600200" cy="1752600"/>
            </a:xfrm>
            <a:prstGeom prst="rect">
              <a:avLst/>
            </a:prstGeom>
            <a:solidFill>
              <a:srgbClr val="FFC000"/>
            </a:solidFill>
            <a:ln w="9525">
              <a:solidFill>
                <a:srgbClr val="000000"/>
              </a:solidFill>
              <a:miter lim="800000"/>
              <a:headEnd/>
              <a:tailEnd/>
            </a:ln>
            <a:effectLst/>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26" name="AutoShape 43"/>
            <p:cNvSpPr>
              <a:spLocks noChangeArrowheads="1"/>
            </p:cNvSpPr>
            <p:nvPr/>
          </p:nvSpPr>
          <p:spPr bwMode="auto">
            <a:xfrm>
              <a:off x="1143000" y="5105400"/>
              <a:ext cx="1600200" cy="838744"/>
            </a:xfrm>
            <a:custGeom>
              <a:avLst/>
              <a:gdLst>
                <a:gd name="T0" fmla="*/ 1400175 w 21600"/>
                <a:gd name="T1" fmla="*/ 419100 h 21600"/>
                <a:gd name="T2" fmla="*/ 800100 w 21600"/>
                <a:gd name="T3" fmla="*/ 838200 h 21600"/>
                <a:gd name="T4" fmla="*/ 200025 w 21600"/>
                <a:gd name="T5" fmla="*/ 419100 h 21600"/>
                <a:gd name="T6" fmla="*/ 8001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C0C0C0"/>
            </a:solidFill>
            <a:ln w="9525">
              <a:solidFill>
                <a:srgbClr val="000000"/>
              </a:solidFill>
              <a:miter lim="800000"/>
              <a:headEnd/>
              <a:tailEnd/>
            </a:ln>
            <a:effectLst/>
            <a:extLst/>
          </p:spPr>
          <p:txBody>
            <a:bodyPr wrap="none" anchor="ctr"/>
            <a:lstStyle/>
            <a:p>
              <a:pPr fontAlgn="auto">
                <a:spcBef>
                  <a:spcPts val="0"/>
                </a:spcBef>
                <a:spcAft>
                  <a:spcPts val="0"/>
                </a:spcAft>
                <a:defRPr/>
              </a:pPr>
              <a:endParaRPr lang="ru-RU" kern="0">
                <a:solidFill>
                  <a:sysClr val="windowText" lastClr="000000"/>
                </a:solidFill>
                <a:latin typeface="+mn-lt"/>
                <a:cs typeface="+mn-cs"/>
              </a:endParaRPr>
            </a:p>
          </p:txBody>
        </p:sp>
        <p:sp>
          <p:nvSpPr>
            <p:cNvPr id="27" name="Line 44"/>
            <p:cNvSpPr>
              <a:spLocks noChangeShapeType="1"/>
            </p:cNvSpPr>
            <p:nvPr/>
          </p:nvSpPr>
          <p:spPr bwMode="auto">
            <a:xfrm>
              <a:off x="1144754" y="5257710"/>
              <a:ext cx="1524753" cy="0"/>
            </a:xfrm>
            <a:prstGeom prst="line">
              <a:avLst/>
            </a:prstGeom>
            <a:noFill/>
            <a:ln w="9525">
              <a:solidFill>
                <a:srgbClr val="000000"/>
              </a:solidFill>
              <a:round/>
              <a:headEnd/>
              <a:tailEnd/>
            </a:ln>
            <a:effectLst/>
            <a:extLst/>
          </p:spPr>
          <p:txBody>
            <a:bodyPr/>
            <a:lstStyle/>
            <a:p>
              <a:pPr fontAlgn="auto">
                <a:spcBef>
                  <a:spcPts val="0"/>
                </a:spcBef>
                <a:spcAft>
                  <a:spcPts val="0"/>
                </a:spcAft>
                <a:defRPr/>
              </a:pPr>
              <a:endParaRPr lang="ru-RU" kern="0">
                <a:solidFill>
                  <a:sysClr val="windowText" lastClr="000000"/>
                </a:solidFill>
                <a:latin typeface="+mn-lt"/>
                <a:cs typeface="+mn-cs"/>
              </a:endParaRPr>
            </a:p>
          </p:txBody>
        </p:sp>
        <p:sp>
          <p:nvSpPr>
            <p:cNvPr id="28" name="Line 45"/>
            <p:cNvSpPr>
              <a:spLocks noChangeShapeType="1"/>
            </p:cNvSpPr>
            <p:nvPr/>
          </p:nvSpPr>
          <p:spPr bwMode="auto">
            <a:xfrm>
              <a:off x="1295650" y="5410019"/>
              <a:ext cx="1294899" cy="0"/>
            </a:xfrm>
            <a:prstGeom prst="line">
              <a:avLst/>
            </a:prstGeom>
            <a:noFill/>
            <a:ln w="9525">
              <a:solidFill>
                <a:srgbClr val="000000"/>
              </a:solidFill>
              <a:round/>
              <a:headEnd/>
              <a:tailEnd/>
            </a:ln>
            <a:effectLst/>
            <a:extLst/>
          </p:spPr>
          <p:txBody>
            <a:bodyPr/>
            <a:lstStyle/>
            <a:p>
              <a:pPr fontAlgn="auto">
                <a:spcBef>
                  <a:spcPts val="0"/>
                </a:spcBef>
                <a:spcAft>
                  <a:spcPts val="0"/>
                </a:spcAft>
                <a:defRPr/>
              </a:pPr>
              <a:endParaRPr lang="ru-RU" kern="0">
                <a:solidFill>
                  <a:sysClr val="windowText" lastClr="000000"/>
                </a:solidFill>
                <a:latin typeface="+mn-lt"/>
                <a:cs typeface="+mn-cs"/>
              </a:endParaRPr>
            </a:p>
          </p:txBody>
        </p:sp>
        <p:sp>
          <p:nvSpPr>
            <p:cNvPr id="29" name="Line 46"/>
            <p:cNvSpPr>
              <a:spLocks noChangeShapeType="1"/>
            </p:cNvSpPr>
            <p:nvPr/>
          </p:nvSpPr>
          <p:spPr bwMode="auto">
            <a:xfrm>
              <a:off x="1371099" y="5562329"/>
              <a:ext cx="1144003" cy="0"/>
            </a:xfrm>
            <a:prstGeom prst="line">
              <a:avLst/>
            </a:prstGeom>
            <a:noFill/>
            <a:ln w="9525">
              <a:solidFill>
                <a:srgbClr val="000000"/>
              </a:solidFill>
              <a:round/>
              <a:headEnd/>
              <a:tailEnd/>
            </a:ln>
            <a:effectLst/>
            <a:extLst/>
          </p:spPr>
          <p:txBody>
            <a:bodyPr/>
            <a:lstStyle/>
            <a:p>
              <a:pPr fontAlgn="auto">
                <a:spcBef>
                  <a:spcPts val="0"/>
                </a:spcBef>
                <a:spcAft>
                  <a:spcPts val="0"/>
                </a:spcAft>
                <a:defRPr/>
              </a:pPr>
              <a:endParaRPr lang="ru-RU" kern="0">
                <a:solidFill>
                  <a:sysClr val="windowText" lastClr="000000"/>
                </a:solidFill>
                <a:latin typeface="+mn-lt"/>
                <a:cs typeface="+mn-cs"/>
              </a:endParaRPr>
            </a:p>
          </p:txBody>
        </p:sp>
        <p:sp>
          <p:nvSpPr>
            <p:cNvPr id="30" name="Line 47"/>
            <p:cNvSpPr>
              <a:spLocks noChangeShapeType="1"/>
            </p:cNvSpPr>
            <p:nvPr/>
          </p:nvSpPr>
          <p:spPr bwMode="auto">
            <a:xfrm>
              <a:off x="1448301" y="5714637"/>
              <a:ext cx="989597" cy="0"/>
            </a:xfrm>
            <a:prstGeom prst="line">
              <a:avLst/>
            </a:prstGeom>
            <a:noFill/>
            <a:ln w="9525">
              <a:solidFill>
                <a:srgbClr val="000000"/>
              </a:solidFill>
              <a:round/>
              <a:headEnd/>
              <a:tailEnd/>
            </a:ln>
            <a:effectLst/>
            <a:extLst/>
          </p:spPr>
          <p:txBody>
            <a:bodyPr/>
            <a:lstStyle/>
            <a:p>
              <a:pPr fontAlgn="auto">
                <a:spcBef>
                  <a:spcPts val="0"/>
                </a:spcBef>
                <a:spcAft>
                  <a:spcPts val="0"/>
                </a:spcAft>
                <a:defRPr/>
              </a:pPr>
              <a:endParaRPr lang="ru-RU" kern="0">
                <a:solidFill>
                  <a:sysClr val="windowText" lastClr="000000"/>
                </a:solidFill>
                <a:latin typeface="+mn-lt"/>
                <a:cs typeface="+mn-cs"/>
              </a:endParaRPr>
            </a:p>
          </p:txBody>
        </p:sp>
        <p:sp>
          <p:nvSpPr>
            <p:cNvPr id="31" name="Line 57"/>
            <p:cNvSpPr>
              <a:spLocks noChangeShapeType="1"/>
            </p:cNvSpPr>
            <p:nvPr/>
          </p:nvSpPr>
          <p:spPr bwMode="auto">
            <a:xfrm flipV="1">
              <a:off x="1144754" y="5944144"/>
              <a:ext cx="380750" cy="913856"/>
            </a:xfrm>
            <a:prstGeom prst="line">
              <a:avLst/>
            </a:prstGeom>
            <a:noFill/>
            <a:ln w="9525">
              <a:solidFill>
                <a:srgbClr val="000000"/>
              </a:solidFill>
              <a:round/>
              <a:headEnd/>
              <a:tailEnd/>
            </a:ln>
            <a:effectLst/>
            <a:extLst/>
          </p:spPr>
          <p:txBody>
            <a:bodyPr/>
            <a:lstStyle/>
            <a:p>
              <a:pPr fontAlgn="auto">
                <a:spcBef>
                  <a:spcPts val="0"/>
                </a:spcBef>
                <a:spcAft>
                  <a:spcPts val="0"/>
                </a:spcAft>
                <a:defRPr/>
              </a:pPr>
              <a:endParaRPr lang="ru-RU" kern="0">
                <a:solidFill>
                  <a:sysClr val="windowText" lastClr="000000"/>
                </a:solidFill>
                <a:latin typeface="+mn-lt"/>
                <a:cs typeface="+mn-cs"/>
              </a:endParaRPr>
            </a:p>
          </p:txBody>
        </p:sp>
        <p:sp>
          <p:nvSpPr>
            <p:cNvPr id="32" name="Line 58"/>
            <p:cNvSpPr>
              <a:spLocks noChangeShapeType="1"/>
            </p:cNvSpPr>
            <p:nvPr/>
          </p:nvSpPr>
          <p:spPr bwMode="auto">
            <a:xfrm>
              <a:off x="2364205" y="5944144"/>
              <a:ext cx="380749" cy="913856"/>
            </a:xfrm>
            <a:prstGeom prst="line">
              <a:avLst/>
            </a:prstGeom>
            <a:noFill/>
            <a:ln w="9525">
              <a:solidFill>
                <a:srgbClr val="000000"/>
              </a:solidFill>
              <a:round/>
              <a:headEnd/>
              <a:tailEnd/>
            </a:ln>
            <a:effectLst/>
            <a:extLst/>
          </p:spPr>
          <p:txBody>
            <a:bodyPr/>
            <a:lstStyle/>
            <a:p>
              <a:pPr fontAlgn="auto">
                <a:spcBef>
                  <a:spcPts val="0"/>
                </a:spcBef>
                <a:spcAft>
                  <a:spcPts val="0"/>
                </a:spcAft>
                <a:defRPr/>
              </a:pPr>
              <a:endParaRPr lang="ru-RU" kern="0">
                <a:solidFill>
                  <a:sysClr val="windowText" lastClr="000000"/>
                </a:solidFill>
                <a:latin typeface="+mn-lt"/>
                <a:cs typeface="+mn-cs"/>
              </a:endParaRPr>
            </a:p>
          </p:txBody>
        </p:sp>
      </p:grpSp>
      <p:pic>
        <p:nvPicPr>
          <p:cNvPr id="33" name="Рисунок 32"/>
          <p:cNvPicPr>
            <a:picLocks noChangeAspect="1"/>
          </p:cNvPicPr>
          <p:nvPr/>
        </p:nvPicPr>
        <p:blipFill>
          <a:blip r:embed="rId8"/>
          <a:srcRect/>
          <a:stretch>
            <a:fillRect/>
          </a:stretch>
        </p:blipFill>
        <p:spPr bwMode="auto">
          <a:xfrm>
            <a:off x="-392980" y="3034772"/>
            <a:ext cx="1512887" cy="1890712"/>
          </a:xfrm>
          <a:prstGeom prst="rect">
            <a:avLst/>
          </a:prstGeom>
          <a:noFill/>
          <a:ln w="9525">
            <a:noFill/>
            <a:miter lim="800000"/>
            <a:headEnd/>
            <a:tailEnd/>
          </a:ln>
        </p:spPr>
      </p:pic>
      <p:pic>
        <p:nvPicPr>
          <p:cNvPr id="34" name="Рисунок 33"/>
          <p:cNvPicPr>
            <a:picLocks noChangeAspect="1"/>
          </p:cNvPicPr>
          <p:nvPr/>
        </p:nvPicPr>
        <p:blipFill>
          <a:blip r:embed="rId8"/>
          <a:srcRect/>
          <a:stretch>
            <a:fillRect/>
          </a:stretch>
        </p:blipFill>
        <p:spPr bwMode="auto">
          <a:xfrm>
            <a:off x="7056438" y="174625"/>
            <a:ext cx="1512887" cy="1889125"/>
          </a:xfrm>
          <a:prstGeom prst="rect">
            <a:avLst/>
          </a:prstGeom>
          <a:noFill/>
          <a:ln w="9525">
            <a:noFill/>
            <a:miter lim="800000"/>
            <a:headEnd/>
            <a:tailEnd/>
          </a:ln>
        </p:spPr>
      </p:pic>
      <p:sp>
        <p:nvSpPr>
          <p:cNvPr id="2" name="Прямоугольник 1"/>
          <p:cNvSpPr>
            <a:spLocks noChangeArrowheads="1"/>
          </p:cNvSpPr>
          <p:nvPr/>
        </p:nvSpPr>
        <p:spPr bwMode="auto">
          <a:xfrm>
            <a:off x="2780035" y="2598856"/>
            <a:ext cx="3997325" cy="954107"/>
          </a:xfrm>
          <a:prstGeom prst="rect">
            <a:avLst/>
          </a:prstGeom>
          <a:noFill/>
          <a:ln w="9525">
            <a:noFill/>
            <a:miter lim="800000"/>
            <a:headEnd/>
            <a:tailEnd/>
          </a:ln>
        </p:spPr>
        <p:txBody>
          <a:bodyPr wrap="square">
            <a:spAutoFit/>
          </a:bodyPr>
          <a:lstStyle/>
          <a:p>
            <a:pPr algn="ctr"/>
            <a:r>
              <a:rPr lang="ru-RU" sz="2800" b="1" dirty="0" smtClean="0">
                <a:solidFill>
                  <a:schemeClr val="bg1"/>
                </a:solidFill>
                <a:latin typeface="+mn-lt"/>
                <a:cs typeface="Segoe UI Semilight" pitchFamily="34" charset="0"/>
              </a:rPr>
              <a:t>Самый безопасный переход- подземный!</a:t>
            </a:r>
            <a:endParaRPr lang="ru-RU" sz="2800" b="1" dirty="0">
              <a:solidFill>
                <a:schemeClr val="bg1"/>
              </a:solidFill>
              <a:latin typeface="+mn-lt"/>
              <a:cs typeface="Segoe UI Semilight" pitchFamily="34" charset="0"/>
            </a:endParaRPr>
          </a:p>
        </p:txBody>
      </p:sp>
      <p:sp>
        <p:nvSpPr>
          <p:cNvPr id="3" name="TextBox 2"/>
          <p:cNvSpPr txBox="1">
            <a:spLocks noChangeArrowheads="1"/>
          </p:cNvSpPr>
          <p:nvPr/>
        </p:nvSpPr>
        <p:spPr bwMode="auto">
          <a:xfrm>
            <a:off x="2470150" y="1324710"/>
            <a:ext cx="4117975" cy="830997"/>
          </a:xfrm>
          <a:prstGeom prst="rect">
            <a:avLst/>
          </a:prstGeom>
          <a:noFill/>
          <a:ln w="9525">
            <a:noFill/>
            <a:miter lim="800000"/>
            <a:headEnd/>
            <a:tailEnd/>
          </a:ln>
        </p:spPr>
        <p:txBody>
          <a:bodyPr>
            <a:spAutoFit/>
          </a:bodyPr>
          <a:lstStyle/>
          <a:p>
            <a:pPr algn="ctr"/>
            <a:r>
              <a:rPr lang="ru-RU" sz="2400" dirty="0">
                <a:solidFill>
                  <a:srgbClr val="002060"/>
                </a:solidFill>
                <a:latin typeface="Segoe UI Semilight" pitchFamily="34" charset="0"/>
                <a:cs typeface="Segoe UI Semilight" pitchFamily="34" charset="0"/>
              </a:rPr>
              <a:t>Что поможет Незнайке перейти </a:t>
            </a:r>
            <a:r>
              <a:rPr lang="ru-RU" sz="2400" dirty="0" smtClean="0">
                <a:solidFill>
                  <a:srgbClr val="002060"/>
                </a:solidFill>
                <a:latin typeface="Segoe UI Semilight" pitchFamily="34" charset="0"/>
                <a:cs typeface="Segoe UI Semilight" pitchFamily="34" charset="0"/>
              </a:rPr>
              <a:t>дорогу?</a:t>
            </a:r>
            <a:endParaRPr lang="ru-RU" sz="2400" dirty="0">
              <a:solidFill>
                <a:srgbClr val="FF0000"/>
              </a:solidFill>
              <a:latin typeface="Segoe UI Semilight" pitchFamily="34" charset="0"/>
              <a:cs typeface="Segoe UI Semilight" pitchFamily="34" charset="0"/>
            </a:endParaRPr>
          </a:p>
        </p:txBody>
      </p:sp>
      <p:pic>
        <p:nvPicPr>
          <p:cNvPr id="4" name="silnoe-dvizhenie-po-shoss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10307" y="387350"/>
            <a:ext cx="609600" cy="609600"/>
          </a:xfrm>
          <a:prstGeom prst="rect">
            <a:avLst/>
          </a:prstGeom>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42" presetClass="path" presetSubtype="0" repeatCount="indefinite" accel="50000" decel="50000" fill="hold" nodeType="withEffect">
                                  <p:stCondLst>
                                    <p:cond delay="0"/>
                                  </p:stCondLst>
                                  <p:endCondLst>
                                    <p:cond evt="onNext" delay="0">
                                      <p:tgtEl>
                                        <p:sldTgt/>
                                      </p:tgtEl>
                                    </p:cond>
                                  </p:endCondLst>
                                  <p:childTnLst>
                                    <p:animMotion origin="layout" path="M 0.00018 -0.11134 L 0.00834 0.99097 " pathEditMode="relative" rAng="0" ptsTypes="AA">
                                      <p:cBhvr>
                                        <p:cTn id="12" dur="5000" fill="hold"/>
                                        <p:tgtEl>
                                          <p:spTgt spid="5"/>
                                        </p:tgtEl>
                                        <p:attrNameLst>
                                          <p:attrName>ppt_x</p:attrName>
                                          <p:attrName>ppt_y</p:attrName>
                                        </p:attrNameLst>
                                      </p:cBhvr>
                                      <p:rCtr x="399" y="55116"/>
                                    </p:animMotion>
                                  </p:childTnLst>
                                </p:cTn>
                              </p:par>
                              <p:par>
                                <p:cTn id="13" presetID="64" presetClass="path" presetSubtype="0" repeatCount="indefinite" accel="50000" decel="50000" fill="hold" nodeType="withEffect">
                                  <p:stCondLst>
                                    <p:cond delay="0"/>
                                  </p:stCondLst>
                                  <p:endCondLst>
                                    <p:cond evt="onNext" delay="0">
                                      <p:tgtEl>
                                        <p:sldTgt/>
                                      </p:tgtEl>
                                    </p:cond>
                                  </p:endCondLst>
                                  <p:childTnLst>
                                    <p:animMotion origin="layout" path="M -0.00434 0.12639 L -0.00434 -0.99699 " pathEditMode="relative" rAng="0" ptsTypes="AA">
                                      <p:cBhvr>
                                        <p:cTn id="14" dur="3000" fill="hold"/>
                                        <p:tgtEl>
                                          <p:spTgt spid="8"/>
                                        </p:tgtEl>
                                        <p:attrNameLst>
                                          <p:attrName>ppt_x</p:attrName>
                                          <p:attrName>ppt_y</p:attrName>
                                        </p:attrNameLst>
                                      </p:cBhvr>
                                      <p:rCtr x="0" y="-5618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2.77778E-7 4.07407E-6 L -2.77778E-7 0.16921 " pathEditMode="relative" rAng="0" ptsTypes="AA">
                                      <p:cBhvr>
                                        <p:cTn id="18" dur="2000" fill="hold"/>
                                        <p:tgtEl>
                                          <p:spTgt spid="33"/>
                                        </p:tgtEl>
                                        <p:attrNameLst>
                                          <p:attrName>ppt_x</p:attrName>
                                          <p:attrName>ppt_y</p:attrName>
                                        </p:attrNameLst>
                                      </p:cBhvr>
                                      <p:rCtr x="0" y="8449"/>
                                    </p:animMotion>
                                  </p:childTnLst>
                                </p:cTn>
                              </p:par>
                              <p:par>
                                <p:cTn id="19" presetID="10" presetClass="exit" presetSubtype="0" fill="hold" grpId="1" nodeType="withEffect">
                                  <p:stCondLst>
                                    <p:cond delay="0"/>
                                  </p:stCondLst>
                                  <p:childTnLst>
                                    <p:animEffect transition="out" filter="fad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childTnLst>
                          </p:cTn>
                        </p:par>
                        <p:par>
                          <p:cTn id="22" fill="hold">
                            <p:stCondLst>
                              <p:cond delay="2000"/>
                            </p:stCondLst>
                            <p:childTnLst>
                              <p:par>
                                <p:cTn id="23" presetID="42" presetClass="exit" presetSubtype="0" fill="hold" nodeType="afterEffect">
                                  <p:stCondLst>
                                    <p:cond delay="0"/>
                                  </p:stCondLst>
                                  <p:childTnLst>
                                    <p:animEffect transition="out" filter="fade">
                                      <p:cBhvr>
                                        <p:cTn id="24" dur="1000"/>
                                        <p:tgtEl>
                                          <p:spTgt spid="33"/>
                                        </p:tgtEl>
                                      </p:cBhvr>
                                    </p:animEffect>
                                    <p:anim calcmode="lin" valueType="num">
                                      <p:cBhvr>
                                        <p:cTn id="25" dur="1000"/>
                                        <p:tgtEl>
                                          <p:spTgt spid="33"/>
                                        </p:tgtEl>
                                        <p:attrNameLst>
                                          <p:attrName>ppt_x</p:attrName>
                                        </p:attrNameLst>
                                      </p:cBhvr>
                                      <p:tavLst>
                                        <p:tav tm="0">
                                          <p:val>
                                            <p:strVal val="ppt_x"/>
                                          </p:val>
                                        </p:tav>
                                        <p:tav tm="100000">
                                          <p:val>
                                            <p:strVal val="ppt_x"/>
                                          </p:val>
                                        </p:tav>
                                      </p:tavLst>
                                    </p:anim>
                                    <p:anim calcmode="lin" valueType="num">
                                      <p:cBhvr>
                                        <p:cTn id="26" dur="1000"/>
                                        <p:tgtEl>
                                          <p:spTgt spid="33"/>
                                        </p:tgtEl>
                                        <p:attrNameLst>
                                          <p:attrName>ppt_y</p:attrName>
                                        </p:attrNameLst>
                                      </p:cBhvr>
                                      <p:tavLst>
                                        <p:tav tm="0">
                                          <p:val>
                                            <p:strVal val="ppt_y"/>
                                          </p:val>
                                        </p:tav>
                                        <p:tav tm="100000">
                                          <p:val>
                                            <p:strVal val="ppt_y+.1"/>
                                          </p:val>
                                        </p:tav>
                                      </p:tavLst>
                                    </p:anim>
                                    <p:set>
                                      <p:cBhvr>
                                        <p:cTn id="27" dur="1" fill="hold">
                                          <p:stCondLst>
                                            <p:cond delay="999"/>
                                          </p:stCondLst>
                                        </p:cTn>
                                        <p:tgtEl>
                                          <p:spTgt spid="33"/>
                                        </p:tgtEl>
                                        <p:attrNameLst>
                                          <p:attrName>style.visibility</p:attrName>
                                        </p:attrNameLst>
                                      </p:cBhvr>
                                      <p:to>
                                        <p:strVal val="hidden"/>
                                      </p:to>
                                    </p:se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3000" fill="hold"/>
                                        <p:tgtEl>
                                          <p:spTgt spid="34"/>
                                        </p:tgtEl>
                                        <p:attrNameLst>
                                          <p:attrName>ppt_w</p:attrName>
                                        </p:attrNameLst>
                                      </p:cBhvr>
                                      <p:tavLst>
                                        <p:tav tm="0">
                                          <p:val>
                                            <p:fltVal val="0"/>
                                          </p:val>
                                        </p:tav>
                                        <p:tav tm="100000">
                                          <p:val>
                                            <p:strVal val="#ppt_w"/>
                                          </p:val>
                                        </p:tav>
                                      </p:tavLst>
                                    </p:anim>
                                    <p:anim calcmode="lin" valueType="num">
                                      <p:cBhvr>
                                        <p:cTn id="32" dur="3000" fill="hold"/>
                                        <p:tgtEl>
                                          <p:spTgt spid="34"/>
                                        </p:tgtEl>
                                        <p:attrNameLst>
                                          <p:attrName>ppt_h</p:attrName>
                                        </p:attrNameLst>
                                      </p:cBhvr>
                                      <p:tavLst>
                                        <p:tav tm="0">
                                          <p:val>
                                            <p:fltVal val="0"/>
                                          </p:val>
                                        </p:tav>
                                        <p:tav tm="100000">
                                          <p:val>
                                            <p:strVal val="#ppt_h"/>
                                          </p:val>
                                        </p:tav>
                                      </p:tavLst>
                                    </p:anim>
                                    <p:animEffect transition="in" filter="fade">
                                      <p:cBhvr>
                                        <p:cTn id="33" dur="3000"/>
                                        <p:tgtEl>
                                          <p:spTgt spid="34"/>
                                        </p:tgtEl>
                                      </p:cBhvr>
                                    </p:animEffect>
                                  </p:childTnLst>
                                </p:cTn>
                              </p:par>
                            </p:childTnLst>
                          </p:cTn>
                        </p:par>
                        <p:par>
                          <p:cTn id="34" fill="hold">
                            <p:stCondLst>
                              <p:cond delay="6000"/>
                            </p:stCondLst>
                            <p:childTnLst>
                              <p:par>
                                <p:cTn id="35" presetID="15"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2000" fill="hold"/>
                                        <p:tgtEl>
                                          <p:spTgt spid="2"/>
                                        </p:tgtEl>
                                        <p:attrNameLst>
                                          <p:attrName>ppt_w</p:attrName>
                                        </p:attrNameLst>
                                      </p:cBhvr>
                                      <p:tavLst>
                                        <p:tav tm="0">
                                          <p:val>
                                            <p:fltVal val="0"/>
                                          </p:val>
                                        </p:tav>
                                        <p:tav tm="100000">
                                          <p:val>
                                            <p:strVal val="#ppt_w"/>
                                          </p:val>
                                        </p:tav>
                                      </p:tavLst>
                                    </p:anim>
                                    <p:anim calcmode="lin" valueType="num">
                                      <p:cBhvr>
                                        <p:cTn id="38" dur="2000" fill="hold"/>
                                        <p:tgtEl>
                                          <p:spTgt spid="2"/>
                                        </p:tgtEl>
                                        <p:attrNameLst>
                                          <p:attrName>ppt_h</p:attrName>
                                        </p:attrNameLst>
                                      </p:cBhvr>
                                      <p:tavLst>
                                        <p:tav tm="0">
                                          <p:val>
                                            <p:fltVal val="0"/>
                                          </p:val>
                                        </p:tav>
                                        <p:tav tm="100000">
                                          <p:val>
                                            <p:strVal val="#ppt_h"/>
                                          </p:val>
                                        </p:tav>
                                      </p:tavLst>
                                    </p:anim>
                                    <p:anim calcmode="lin" valueType="num">
                                      <p:cBhvr>
                                        <p:cTn id="3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62" presetClass="path" presetSubtype="0" accel="50000" decel="50000" fill="hold" nodeType="clickEffect">
                                  <p:stCondLst>
                                    <p:cond delay="0"/>
                                  </p:stCondLst>
                                  <p:childTnLst>
                                    <p:animMotion origin="layout" path="M 0.02726 0.01412 L 0.04393 0.01412 L 0.04393 0.0382 L 0.06077 0.0382 L 0.06077 0.06227 L 0.07761 0.06227 L 0.07761 0.08635 L 0.09445 0.08635 L 0.09445 0.11042 L 0.11129 0.11042 L 0.11129 0.13449 L 0.12813 0.13449 L 0.12813 0.15857 L 0.14497 0.15857 L 0.14497 0.18287 " pathEditMode="relative" rAng="0" ptsTypes="FFFFFFFFFFFFFFF">
                                      <p:cBhvr>
                                        <p:cTn id="44" dur="2000" fill="hold"/>
                                        <p:tgtEl>
                                          <p:spTgt spid="33"/>
                                        </p:tgtEl>
                                        <p:attrNameLst>
                                          <p:attrName>ppt_x</p:attrName>
                                          <p:attrName>ppt_y</p:attrName>
                                        </p:attrNameLst>
                                      </p:cBhvr>
                                      <p:rCtr x="5885" y="8426"/>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4"/>
                    </p:tgtEl>
                  </p:cond>
                </p:stCondLst>
                <p:endSync evt="end" delay="0">
                  <p:rtn val="all"/>
                </p:endSync>
                <p:childTnLst>
                  <p:par>
                    <p:cTn id="46" fill="hold">
                      <p:stCondLst>
                        <p:cond delay="0"/>
                      </p:stCondLst>
                      <p:childTnLst>
                        <p:par>
                          <p:cTn id="47" fill="hold">
                            <p:stCondLst>
                              <p:cond delay="0"/>
                            </p:stCondLst>
                            <p:childTnLst>
                              <p:par>
                                <p:cTn id="48" presetID="1" presetClass="mediacall" presetSubtype="0" fill="hold" nodeType="clickEffect">
                                  <p:stCondLst>
                                    <p:cond delay="0"/>
                                  </p:stCondLst>
                                  <p:childTnLst>
                                    <p:cmd type="call" cmd="playFrom(0.0)">
                                      <p:cBhvr>
                                        <p:cTn id="49" dur="126609" fill="hold"/>
                                        <p:tgtEl>
                                          <p:spTgt spid="4"/>
                                        </p:tgtEl>
                                      </p:cBhvr>
                                    </p:cmd>
                                  </p:childTnLst>
                                </p:cTn>
                              </p:par>
                            </p:childTnLst>
                          </p:cTn>
                        </p:par>
                      </p:childTnLst>
                    </p:cTn>
                  </p:par>
                </p:childTnLst>
              </p:cTn>
              <p:nextCondLst>
                <p:cond evt="onClick" delay="0">
                  <p:tgtEl>
                    <p:spTgt spid="4"/>
                  </p:tgtEl>
                </p:cond>
              </p:nextCondLst>
            </p:seq>
            <p:audio>
              <p:cMediaNode vol="80000">
                <p:cTn id="50" fill="hold" display="0">
                  <p:stCondLst>
                    <p:cond delay="indefinite"/>
                  </p:stCondLst>
                  <p:endCondLst>
                    <p:cond evt="onStopAudio" delay="0">
                      <p:tgtEl>
                        <p:sldTgt/>
                      </p:tgtEl>
                    </p:cond>
                  </p:endCondLst>
                </p:cTn>
                <p:tgtEl>
                  <p:spTgt spid="4"/>
                </p:tgtEl>
              </p:cMediaNode>
            </p:audio>
          </p:childTnLst>
        </p:cTn>
      </p:par>
    </p:tnLst>
    <p:bldLst>
      <p:bldP spid="2" grpId="0"/>
      <p:bldP spid="3" grpId="0"/>
      <p:bldP spid="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pic>
        <p:nvPicPr>
          <p:cNvPr id="25601" name="Picture 2"/>
          <p:cNvPicPr>
            <a:picLocks noChangeAspect="1" noChangeArrowheads="1"/>
          </p:cNvPicPr>
          <p:nvPr/>
        </p:nvPicPr>
        <p:blipFill>
          <a:blip r:embed="rId5"/>
          <a:srcRect/>
          <a:stretch>
            <a:fillRect/>
          </a:stretch>
        </p:blipFill>
        <p:spPr bwMode="auto">
          <a:xfrm>
            <a:off x="4535488" y="139700"/>
            <a:ext cx="73025" cy="6578600"/>
          </a:xfrm>
          <a:prstGeom prst="rect">
            <a:avLst/>
          </a:prstGeom>
          <a:noFill/>
          <a:ln w="9525">
            <a:noFill/>
            <a:miter lim="800000"/>
            <a:headEnd/>
            <a:tailEnd/>
          </a:ln>
        </p:spPr>
      </p:pic>
      <p:sp>
        <p:nvSpPr>
          <p:cNvPr id="5" name="Прямоугольник 4"/>
          <p:cNvSpPr/>
          <p:nvPr/>
        </p:nvSpPr>
        <p:spPr>
          <a:xfrm>
            <a:off x="2124075" y="0"/>
            <a:ext cx="7143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a:off x="6588125" y="-3175"/>
            <a:ext cx="71438"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pic>
        <p:nvPicPr>
          <p:cNvPr id="25605" name="Рисунок 7"/>
          <p:cNvPicPr>
            <a:picLocks noChangeAspect="1"/>
          </p:cNvPicPr>
          <p:nvPr/>
        </p:nvPicPr>
        <p:blipFill>
          <a:blip r:embed="rId6"/>
          <a:srcRect/>
          <a:stretch>
            <a:fillRect/>
          </a:stretch>
        </p:blipFill>
        <p:spPr bwMode="auto">
          <a:xfrm>
            <a:off x="468313" y="476250"/>
            <a:ext cx="1295400" cy="2071688"/>
          </a:xfrm>
          <a:prstGeom prst="rect">
            <a:avLst/>
          </a:prstGeom>
          <a:noFill/>
          <a:ln w="9525">
            <a:noFill/>
            <a:miter lim="800000"/>
            <a:headEnd/>
            <a:tailEnd/>
          </a:ln>
        </p:spPr>
      </p:pic>
      <p:sp>
        <p:nvSpPr>
          <p:cNvPr id="11" name="Прямоугольник 10"/>
          <p:cNvSpPr/>
          <p:nvPr/>
        </p:nvSpPr>
        <p:spPr>
          <a:xfrm>
            <a:off x="1440700" y="139700"/>
            <a:ext cx="864096" cy="1200329"/>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endParaRPr lang="ru-RU" sz="7200" b="1" cap="all" dirty="0">
              <a:ln w="0"/>
              <a:solidFill>
                <a:srgbClr val="FF0000"/>
              </a:solidFill>
              <a:effectLst>
                <a:reflection blurRad="12700" stA="50000" endPos="50000" dist="5000" dir="5400000" sy="-100000" rotWithShape="0"/>
              </a:effectLst>
              <a:latin typeface="+mn-lt"/>
              <a:cs typeface="+mn-cs"/>
            </a:endParaRPr>
          </a:p>
        </p:txBody>
      </p:sp>
      <p:sp>
        <p:nvSpPr>
          <p:cNvPr id="7" name="TextBox 6"/>
          <p:cNvSpPr txBox="1">
            <a:spLocks noChangeArrowheads="1"/>
          </p:cNvSpPr>
          <p:nvPr/>
        </p:nvSpPr>
        <p:spPr bwMode="auto">
          <a:xfrm>
            <a:off x="2304797" y="370533"/>
            <a:ext cx="4283328" cy="1200329"/>
          </a:xfrm>
          <a:prstGeom prst="rect">
            <a:avLst/>
          </a:prstGeom>
          <a:noFill/>
          <a:ln w="9525">
            <a:noFill/>
            <a:miter lim="800000"/>
            <a:headEnd/>
            <a:tailEnd/>
          </a:ln>
        </p:spPr>
        <p:txBody>
          <a:bodyPr wrap="square">
            <a:spAutoFit/>
          </a:bodyPr>
          <a:lstStyle/>
          <a:p>
            <a:r>
              <a:rPr lang="ru-RU" sz="2400" dirty="0">
                <a:solidFill>
                  <a:schemeClr val="bg1"/>
                </a:solidFill>
                <a:latin typeface="Segoe UI Semilight" pitchFamily="34" charset="0"/>
                <a:cs typeface="Segoe UI Semilight" pitchFamily="34" charset="0"/>
              </a:rPr>
              <a:t>Дети играют на проезжей части, правильно ли это? Почему? </a:t>
            </a:r>
            <a:endParaRPr lang="ru-RU" sz="2400" b="1" i="1" dirty="0">
              <a:solidFill>
                <a:srgbClr val="FF0000"/>
              </a:solidFill>
              <a:latin typeface="Times New Roman" pitchFamily="18" charset="0"/>
            </a:endParaRPr>
          </a:p>
        </p:txBody>
      </p:sp>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5570" y="2948071"/>
            <a:ext cx="3812654" cy="1855828"/>
          </a:xfrm>
          <a:prstGeom prst="rect">
            <a:avLst/>
          </a:prstGeom>
          <a:ln>
            <a:noFill/>
          </a:ln>
          <a:effectLst>
            <a:softEdge rad="112500"/>
          </a:effectLst>
        </p:spPr>
      </p:pic>
      <p:pic>
        <p:nvPicPr>
          <p:cNvPr id="4" name="0855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63513" y="5877272"/>
            <a:ext cx="609600" cy="609600"/>
          </a:xfrm>
          <a:prstGeom prst="rect">
            <a:avLst/>
          </a:prstGeom>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37" presetClass="exit" presetSubtype="0" fill="hold" nodeType="withEffect">
                                  <p:stCondLst>
                                    <p:cond delay="0"/>
                                  </p:stCondLst>
                                  <p:childTnLst>
                                    <p:animEffect transition="out" filter="fade">
                                      <p:cBhvr>
                                        <p:cTn id="16" dur="1000"/>
                                        <p:tgtEl>
                                          <p:spTgt spid="11"/>
                                        </p:tgtEl>
                                      </p:cBhvr>
                                    </p:animEffect>
                                    <p:anim calcmode="lin" valueType="num">
                                      <p:cBhvr>
                                        <p:cTn id="17" dur="1000"/>
                                        <p:tgtEl>
                                          <p:spTgt spid="11"/>
                                        </p:tgtEl>
                                        <p:attrNameLst>
                                          <p:attrName>ppt_x</p:attrName>
                                        </p:attrNameLst>
                                      </p:cBhvr>
                                      <p:tavLst>
                                        <p:tav tm="0">
                                          <p:val>
                                            <p:strVal val="ppt_x"/>
                                          </p:val>
                                        </p:tav>
                                        <p:tav tm="100000">
                                          <p:val>
                                            <p:strVal val="ppt_x"/>
                                          </p:val>
                                        </p:tav>
                                      </p:tavLst>
                                    </p:anim>
                                    <p:anim calcmode="lin" valueType="num">
                                      <p:cBhvr>
                                        <p:cTn id="18" dur="100" decel="100000"/>
                                        <p:tgtEl>
                                          <p:spTgt spid="11"/>
                                        </p:tgtEl>
                                        <p:attrNameLst>
                                          <p:attrName>ppt_y</p:attrName>
                                        </p:attrNameLst>
                                      </p:cBhvr>
                                      <p:tavLst>
                                        <p:tav tm="0">
                                          <p:val>
                                            <p:strVal val="ppt_y"/>
                                          </p:val>
                                        </p:tav>
                                        <p:tav tm="100000">
                                          <p:val>
                                            <p:strVal val="ppt_y-.03"/>
                                          </p:val>
                                        </p:tav>
                                      </p:tavLst>
                                    </p:anim>
                                    <p:anim calcmode="lin" valueType="num">
                                      <p:cBhvr>
                                        <p:cTn id="19" dur="900" accel="100000">
                                          <p:stCondLst>
                                            <p:cond delay="100"/>
                                          </p:stCondLst>
                                        </p:cTn>
                                        <p:tgtEl>
                                          <p:spTgt spid="11"/>
                                        </p:tgtEl>
                                        <p:attrNameLst>
                                          <p:attrName>ppt_y</p:attrName>
                                        </p:attrNameLst>
                                      </p:cBhvr>
                                      <p:tavLst>
                                        <p:tav tm="0">
                                          <p:val>
                                            <p:strVal val="ppt_y"/>
                                          </p:val>
                                        </p:tav>
                                        <p:tav tm="100000">
                                          <p:val>
                                            <p:strVal val="ppt_y+1"/>
                                          </p:val>
                                        </p:tav>
                                      </p:tavLst>
                                    </p:anim>
                                    <p:set>
                                      <p:cBhvr>
                                        <p:cTn id="20" dur="1" fill="hold">
                                          <p:stCondLst>
                                            <p:cond delay="9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5605"/>
                                        </p:tgtEl>
                                        <p:attrNameLst>
                                          <p:attrName>style.visibility</p:attrName>
                                        </p:attrNameLst>
                                      </p:cBhvr>
                                      <p:to>
                                        <p:strVal val="visible"/>
                                      </p:to>
                                    </p:set>
                                    <p:animEffect transition="in" filter="fade">
                                      <p:cBhvr>
                                        <p:cTn id="25" dur="1000"/>
                                        <p:tgtEl>
                                          <p:spTgt spid="25605"/>
                                        </p:tgtEl>
                                      </p:cBhvr>
                                    </p:animEffect>
                                    <p:anim calcmode="lin" valueType="num">
                                      <p:cBhvr>
                                        <p:cTn id="26" dur="1000" fill="hold"/>
                                        <p:tgtEl>
                                          <p:spTgt spid="25605"/>
                                        </p:tgtEl>
                                        <p:attrNameLst>
                                          <p:attrName>ppt_x</p:attrName>
                                        </p:attrNameLst>
                                      </p:cBhvr>
                                      <p:tavLst>
                                        <p:tav tm="0">
                                          <p:val>
                                            <p:strVal val="#ppt_x"/>
                                          </p:val>
                                        </p:tav>
                                        <p:tav tm="100000">
                                          <p:val>
                                            <p:strVal val="#ppt_x"/>
                                          </p:val>
                                        </p:tav>
                                      </p:tavLst>
                                    </p:anim>
                                    <p:anim calcmode="lin" valueType="num">
                                      <p:cBhvr>
                                        <p:cTn id="27" dur="1000" fill="hold"/>
                                        <p:tgtEl>
                                          <p:spTgt spid="2560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4" restart="whenNotActive" fill="hold" evtFilter="cancelBubble" nodeType="interactiveSeq">
                <p:stCondLst>
                  <p:cond evt="onClick" delay="0">
                    <p:tgtEl>
                      <p:spTgt spid="4"/>
                    </p:tgtEl>
                  </p:cond>
                </p:stCondLst>
                <p:endSync evt="end" delay="0">
                  <p:rtn val="all"/>
                </p:endSync>
                <p:childTnLst>
                  <p:par>
                    <p:cTn id="35" fill="hold">
                      <p:stCondLst>
                        <p:cond delay="0"/>
                      </p:stCondLst>
                      <p:childTnLst>
                        <p:par>
                          <p:cTn id="36" fill="hold">
                            <p:stCondLst>
                              <p:cond delay="0"/>
                            </p:stCondLst>
                            <p:childTnLst>
                              <p:par>
                                <p:cTn id="37" presetID="1" presetClass="mediacall" presetSubtype="0" fill="hold" nodeType="clickEffect">
                                  <p:stCondLst>
                                    <p:cond delay="0"/>
                                  </p:stCondLst>
                                  <p:childTnLst>
                                    <p:cmd type="call" cmd="playFrom(0.0)">
                                      <p:cBhvr>
                                        <p:cTn id="38" dur="14125" fill="hold"/>
                                        <p:tgtEl>
                                          <p:spTgt spid="4"/>
                                        </p:tgtEl>
                                      </p:cBhvr>
                                    </p:cmd>
                                  </p:childTnLst>
                                </p:cTn>
                              </p:par>
                            </p:childTnLst>
                          </p:cTn>
                        </p:par>
                      </p:childTnLst>
                    </p:cTn>
                  </p:par>
                </p:childTnLst>
              </p:cTn>
              <p:nextCondLst>
                <p:cond evt="onClick" delay="0">
                  <p:tgtEl>
                    <p:spTgt spid="4"/>
                  </p:tgtEl>
                </p:cond>
              </p:nextCondLst>
            </p:seq>
            <p:audio>
              <p:cMediaNode vol="80000">
                <p:cTn id="3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2D82FF"/>
            </a:gs>
            <a:gs pos="39999">
              <a:srgbClr val="85C2FF"/>
            </a:gs>
            <a:gs pos="100000">
              <a:srgbClr val="A0A0E0"/>
            </a:gs>
          </a:gsLst>
          <a:lin ang="0"/>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8674" name="Рисунок 7"/>
          <p:cNvPicPr>
            <a:picLocks noChangeAspect="1"/>
          </p:cNvPicPr>
          <p:nvPr/>
        </p:nvPicPr>
        <p:blipFill>
          <a:blip r:embed="rId3"/>
          <a:srcRect/>
          <a:stretch>
            <a:fillRect/>
          </a:stretch>
        </p:blipFill>
        <p:spPr bwMode="auto">
          <a:xfrm>
            <a:off x="3152775" y="360363"/>
            <a:ext cx="2636838" cy="2114550"/>
          </a:xfrm>
          <a:prstGeom prst="rect">
            <a:avLst/>
          </a:prstGeom>
          <a:noFill/>
          <a:ln w="9525">
            <a:noFill/>
            <a:miter lim="800000"/>
            <a:headEnd/>
            <a:tailEnd/>
          </a:ln>
        </p:spPr>
      </p:pic>
      <p:pic>
        <p:nvPicPr>
          <p:cNvPr id="28675" name="Рисунок 8"/>
          <p:cNvPicPr>
            <a:picLocks noChangeAspect="1"/>
          </p:cNvPicPr>
          <p:nvPr/>
        </p:nvPicPr>
        <p:blipFill>
          <a:blip r:embed="rId4"/>
          <a:srcRect/>
          <a:stretch>
            <a:fillRect/>
          </a:stretch>
        </p:blipFill>
        <p:spPr bwMode="auto">
          <a:xfrm>
            <a:off x="5932488" y="360363"/>
            <a:ext cx="3136900" cy="2084387"/>
          </a:xfrm>
          <a:prstGeom prst="rect">
            <a:avLst/>
          </a:prstGeom>
          <a:noFill/>
          <a:ln w="9525">
            <a:noFill/>
            <a:miter lim="800000"/>
            <a:headEnd/>
            <a:tailEnd/>
          </a:ln>
        </p:spPr>
      </p:pic>
      <p:pic>
        <p:nvPicPr>
          <p:cNvPr id="28676" name="Рисунок 9"/>
          <p:cNvPicPr>
            <a:picLocks noChangeAspect="1"/>
          </p:cNvPicPr>
          <p:nvPr/>
        </p:nvPicPr>
        <p:blipFill>
          <a:blip r:embed="rId5"/>
          <a:srcRect/>
          <a:stretch>
            <a:fillRect/>
          </a:stretch>
        </p:blipFill>
        <p:spPr bwMode="auto">
          <a:xfrm>
            <a:off x="107950" y="346075"/>
            <a:ext cx="2857500" cy="2114550"/>
          </a:xfrm>
          <a:prstGeom prst="rect">
            <a:avLst/>
          </a:prstGeom>
          <a:noFill/>
          <a:ln w="9525">
            <a:noFill/>
            <a:miter lim="800000"/>
            <a:headEnd/>
            <a:tailEnd/>
          </a:ln>
        </p:spPr>
      </p:pic>
      <p:pic>
        <p:nvPicPr>
          <p:cNvPr id="1026" name="Picture 2" descr="Остановки общественного транспорта. Автобус, троллейбус, трамвай."/>
          <p:cNvPicPr>
            <a:picLocks noChangeAspect="1" noChangeArrowheads="1"/>
          </p:cNvPicPr>
          <p:nvPr/>
        </p:nvPicPr>
        <p:blipFill>
          <a:blip r:embed="rId6"/>
          <a:srcRect/>
          <a:stretch>
            <a:fillRect/>
          </a:stretch>
        </p:blipFill>
        <p:spPr bwMode="auto">
          <a:xfrm>
            <a:off x="560388" y="4441825"/>
            <a:ext cx="990600" cy="1476375"/>
          </a:xfrm>
          <a:prstGeom prst="rect">
            <a:avLst/>
          </a:prstGeom>
          <a:noFill/>
          <a:ln w="9525">
            <a:noFill/>
            <a:miter lim="800000"/>
            <a:headEnd/>
            <a:tailEnd/>
          </a:ln>
        </p:spPr>
      </p:pic>
      <p:pic>
        <p:nvPicPr>
          <p:cNvPr id="1027" name="Picture 3" descr="TS6b6"/>
          <p:cNvPicPr>
            <a:picLocks noChangeAspect="1" noChangeArrowheads="1"/>
          </p:cNvPicPr>
          <p:nvPr/>
        </p:nvPicPr>
        <p:blipFill>
          <a:blip r:embed="rId7"/>
          <a:srcRect/>
          <a:stretch>
            <a:fillRect/>
          </a:stretch>
        </p:blipFill>
        <p:spPr bwMode="auto">
          <a:xfrm>
            <a:off x="7235825" y="4413250"/>
            <a:ext cx="1343025" cy="1419225"/>
          </a:xfrm>
          <a:prstGeom prst="rect">
            <a:avLst/>
          </a:prstGeom>
          <a:noFill/>
          <a:ln w="9525">
            <a:noFill/>
            <a:miter lim="800000"/>
            <a:headEnd/>
            <a:tailEnd/>
          </a:ln>
        </p:spPr>
      </p:pic>
      <p:pic>
        <p:nvPicPr>
          <p:cNvPr id="1029" name="Picture 5" descr="1303386316_1"/>
          <p:cNvPicPr>
            <a:picLocks noChangeAspect="1" noChangeArrowheads="1"/>
          </p:cNvPicPr>
          <p:nvPr/>
        </p:nvPicPr>
        <p:blipFill>
          <a:blip r:embed="rId8"/>
          <a:srcRect/>
          <a:stretch>
            <a:fillRect/>
          </a:stretch>
        </p:blipFill>
        <p:spPr bwMode="auto">
          <a:xfrm>
            <a:off x="2366963" y="4441825"/>
            <a:ext cx="1390650" cy="1390650"/>
          </a:xfrm>
          <a:prstGeom prst="rect">
            <a:avLst/>
          </a:prstGeom>
          <a:noFill/>
          <a:ln w="9525">
            <a:noFill/>
            <a:miter lim="800000"/>
            <a:headEnd/>
            <a:tailEnd/>
          </a:ln>
        </p:spPr>
      </p:pic>
      <p:pic>
        <p:nvPicPr>
          <p:cNvPr id="15" name="Picture 2" descr="TS7b1"/>
          <p:cNvPicPr>
            <a:picLocks noChangeAspect="1" noChangeArrowheads="1"/>
          </p:cNvPicPr>
          <p:nvPr/>
        </p:nvPicPr>
        <p:blipFill>
          <a:blip r:embed="rId9"/>
          <a:srcRect/>
          <a:stretch>
            <a:fillRect/>
          </a:stretch>
        </p:blipFill>
        <p:spPr bwMode="auto">
          <a:xfrm>
            <a:off x="5403850" y="4448175"/>
            <a:ext cx="1057275" cy="1571625"/>
          </a:xfrm>
          <a:prstGeom prst="rect">
            <a:avLst/>
          </a:prstGeom>
          <a:noFill/>
          <a:ln w="9525">
            <a:noFill/>
            <a:miter lim="800000"/>
            <a:headEnd/>
            <a:tailEnd/>
          </a:ln>
        </p:spPr>
      </p:pic>
      <p:sp>
        <p:nvSpPr>
          <p:cNvPr id="11" name="TextBox 10"/>
          <p:cNvSpPr txBox="1">
            <a:spLocks noChangeArrowheads="1"/>
          </p:cNvSpPr>
          <p:nvPr/>
        </p:nvSpPr>
        <p:spPr bwMode="auto">
          <a:xfrm>
            <a:off x="1692275" y="2692400"/>
            <a:ext cx="6335713" cy="830997"/>
          </a:xfrm>
          <a:prstGeom prst="rect">
            <a:avLst/>
          </a:prstGeom>
          <a:noFill/>
          <a:ln w="9525">
            <a:noFill/>
            <a:miter lim="800000"/>
            <a:headEnd/>
            <a:tailEnd/>
          </a:ln>
        </p:spPr>
        <p:txBody>
          <a:bodyPr>
            <a:spAutoFit/>
          </a:bodyPr>
          <a:lstStyle/>
          <a:p>
            <a:r>
              <a:rPr lang="ru-RU" sz="2400" dirty="0">
                <a:solidFill>
                  <a:schemeClr val="bg1"/>
                </a:solidFill>
                <a:latin typeface="Segoe UI Semilight" pitchFamily="34" charset="0"/>
                <a:cs typeface="Segoe UI Semilight" pitchFamily="34" charset="0"/>
              </a:rPr>
              <a:t>Рассмотри картинки. Какой дорожный знак должен применяться в каждой из них</a:t>
            </a:r>
            <a:r>
              <a:rPr lang="ru-RU" sz="2400" dirty="0" smtClean="0">
                <a:solidFill>
                  <a:schemeClr val="bg1"/>
                </a:solidFill>
                <a:latin typeface="Segoe UI Semilight" pitchFamily="34" charset="0"/>
                <a:cs typeface="Segoe UI Semilight" pitchFamily="34" charset="0"/>
              </a:rPr>
              <a:t>?</a:t>
            </a:r>
            <a:endParaRPr lang="ru-RU" sz="2400" dirty="0">
              <a:solidFill>
                <a:srgbClr val="FF0000"/>
              </a:solidFill>
              <a:latin typeface="Segoe UI Semilight" pitchFamily="34" charset="0"/>
              <a:cs typeface="Segoe UI Semilight" pitchFamily="34" charset="0"/>
            </a:endParaRPr>
          </a:p>
        </p:txBody>
      </p:sp>
      <p:pic>
        <p:nvPicPr>
          <p:cNvPr id="28682" name="Рисунок 11"/>
          <p:cNvPicPr>
            <a:picLocks noChangeAspect="1"/>
          </p:cNvPicPr>
          <p:nvPr/>
        </p:nvPicPr>
        <p:blipFill>
          <a:blip r:embed="rId10"/>
          <a:srcRect/>
          <a:stretch>
            <a:fillRect/>
          </a:stretch>
        </p:blipFill>
        <p:spPr bwMode="auto">
          <a:xfrm>
            <a:off x="3154363" y="5180013"/>
            <a:ext cx="2106612" cy="1677987"/>
          </a:xfrm>
          <a:prstGeom prst="rect">
            <a:avLst/>
          </a:prstGeom>
          <a:noFill/>
          <a:ln w="9525">
            <a:noFill/>
            <a:miter lim="800000"/>
            <a:headEnd/>
            <a:tailEnd/>
          </a:ln>
        </p:spPr>
      </p:pic>
      <p:cxnSp>
        <p:nvCxnSpPr>
          <p:cNvPr id="14" name="Прямая со стрелкой 13"/>
          <p:cNvCxnSpPr>
            <a:stCxn id="1026" idx="0"/>
          </p:cNvCxnSpPr>
          <p:nvPr/>
        </p:nvCxnSpPr>
        <p:spPr>
          <a:xfrm flipV="1">
            <a:off x="1055688" y="2474913"/>
            <a:ext cx="6445250" cy="1966912"/>
          </a:xfrm>
          <a:prstGeom prst="straightConnector1">
            <a:avLst/>
          </a:prstGeom>
          <a:ln w="317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1029" idx="0"/>
            <a:endCxn id="8" idx="2"/>
          </p:cNvCxnSpPr>
          <p:nvPr/>
        </p:nvCxnSpPr>
        <p:spPr>
          <a:xfrm flipV="1">
            <a:off x="3062288" y="2474913"/>
            <a:ext cx="1408112" cy="1966912"/>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a:stCxn id="1027" idx="0"/>
            <a:endCxn id="10" idx="2"/>
          </p:cNvCxnSpPr>
          <p:nvPr/>
        </p:nvCxnSpPr>
        <p:spPr>
          <a:xfrm flipH="1" flipV="1">
            <a:off x="1536700" y="2460625"/>
            <a:ext cx="6370638" cy="1952625"/>
          </a:xfrm>
          <a:prstGeom prst="straightConnector1">
            <a:avLst/>
          </a:prstGeom>
          <a:ln w="34925">
            <a:solidFill>
              <a:srgbClr val="2DF33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1000"/>
                                        <p:tgtEl>
                                          <p:spTgt spid="11"/>
                                        </p:tgtEl>
                                      </p:cBhvr>
                                    </p:animEffect>
                                  </p:childTnLst>
                                </p:cTn>
                              </p:par>
                            </p:childTnLst>
                          </p:cTn>
                        </p:par>
                        <p:par>
                          <p:cTn id="8" fill="hold">
                            <p:stCondLst>
                              <p:cond delay="1000"/>
                            </p:stCondLst>
                            <p:childTnLst>
                              <p:par>
                                <p:cTn id="9" presetID="35" presetClass="emph" presetSubtype="0" fill="hold" nodeType="afterEffect">
                                  <p:stCondLst>
                                    <p:cond delay="0"/>
                                  </p:stCondLst>
                                  <p:childTnLst>
                                    <p:anim calcmode="discrete" valueType="str">
                                      <p:cBhvr>
                                        <p:cTn id="10" dur="1000" fill="hold"/>
                                        <p:tgtEl>
                                          <p:spTgt spid="1026"/>
                                        </p:tgtEl>
                                        <p:attrNameLst>
                                          <p:attrName>style.visibility</p:attrName>
                                        </p:attrNameLst>
                                      </p:cBhvr>
                                      <p:tavLst>
                                        <p:tav tm="0">
                                          <p:val>
                                            <p:strVal val="hidden"/>
                                          </p:val>
                                        </p:tav>
                                        <p:tav tm="50000">
                                          <p:val>
                                            <p:strVal val="visible"/>
                                          </p:val>
                                        </p:tav>
                                      </p:tavLst>
                                    </p:anim>
                                  </p:childTnLst>
                                </p:cTn>
                              </p:par>
                            </p:childTnLst>
                          </p:cTn>
                        </p:par>
                        <p:par>
                          <p:cTn id="11" fill="hold">
                            <p:stCondLst>
                              <p:cond delay="2000"/>
                            </p:stCondLst>
                            <p:childTnLst>
                              <p:par>
                                <p:cTn id="12" presetID="35" presetClass="emph" presetSubtype="0" fill="hold" nodeType="afterEffect">
                                  <p:stCondLst>
                                    <p:cond delay="0"/>
                                  </p:stCondLst>
                                  <p:childTnLst>
                                    <p:anim calcmode="discrete" valueType="str">
                                      <p:cBhvr>
                                        <p:cTn id="13" dur="1000" fill="hold"/>
                                        <p:tgtEl>
                                          <p:spTgt spid="1029"/>
                                        </p:tgtEl>
                                        <p:attrNameLst>
                                          <p:attrName>style.visibility</p:attrName>
                                        </p:attrNameLst>
                                      </p:cBhvr>
                                      <p:tavLst>
                                        <p:tav tm="0">
                                          <p:val>
                                            <p:strVal val="hidden"/>
                                          </p:val>
                                        </p:tav>
                                        <p:tav tm="50000">
                                          <p:val>
                                            <p:strVal val="visible"/>
                                          </p:val>
                                        </p:tav>
                                      </p:tavLst>
                                    </p:anim>
                                  </p:childTnLst>
                                </p:cTn>
                              </p:par>
                            </p:childTnLst>
                          </p:cTn>
                        </p:par>
                        <p:par>
                          <p:cTn id="14" fill="hold">
                            <p:stCondLst>
                              <p:cond delay="3000"/>
                            </p:stCondLst>
                            <p:childTnLst>
                              <p:par>
                                <p:cTn id="15" presetID="35" presetClass="emph" presetSubtype="0" fill="hold" nodeType="afterEffect">
                                  <p:stCondLst>
                                    <p:cond delay="0"/>
                                  </p:stCondLst>
                                  <p:childTnLst>
                                    <p:anim calcmode="discrete" valueType="str">
                                      <p:cBhvr>
                                        <p:cTn id="16" dur="1000" fill="hold"/>
                                        <p:tgtEl>
                                          <p:spTgt spid="15"/>
                                        </p:tgtEl>
                                        <p:attrNameLst>
                                          <p:attrName>style.visibility</p:attrName>
                                        </p:attrNameLst>
                                      </p:cBhvr>
                                      <p:tavLst>
                                        <p:tav tm="0">
                                          <p:val>
                                            <p:strVal val="hidden"/>
                                          </p:val>
                                        </p:tav>
                                        <p:tav tm="50000">
                                          <p:val>
                                            <p:strVal val="visible"/>
                                          </p:val>
                                        </p:tav>
                                      </p:tavLst>
                                    </p:anim>
                                  </p:childTnLst>
                                </p:cTn>
                              </p:par>
                            </p:childTnLst>
                          </p:cTn>
                        </p:par>
                        <p:par>
                          <p:cTn id="17" fill="hold">
                            <p:stCondLst>
                              <p:cond delay="4000"/>
                            </p:stCondLst>
                            <p:childTnLst>
                              <p:par>
                                <p:cTn id="18" presetID="35" presetClass="emph" presetSubtype="0" fill="hold" nodeType="afterEffect">
                                  <p:stCondLst>
                                    <p:cond delay="0"/>
                                  </p:stCondLst>
                                  <p:childTnLst>
                                    <p:anim calcmode="discrete" valueType="str">
                                      <p:cBhvr>
                                        <p:cTn id="19" dur="1000" fill="hold"/>
                                        <p:tgtEl>
                                          <p:spTgt spid="1027"/>
                                        </p:tgtEl>
                                        <p:attrNameLst>
                                          <p:attrName>style.visibility</p:attrName>
                                        </p:attrNameLst>
                                      </p:cBhvr>
                                      <p:tavLst>
                                        <p:tav tm="0">
                                          <p:val>
                                            <p:strVal val="hidden"/>
                                          </p:val>
                                        </p:tav>
                                        <p:tav tm="50000">
                                          <p:val>
                                            <p:strVal val="visible"/>
                                          </p:val>
                                        </p:tav>
                                      </p:tavLst>
                                    </p:anim>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1" nodeType="clickEffect">
                                  <p:stCondLst>
                                    <p:cond delay="0"/>
                                  </p:stCondLst>
                                  <p:childTnLst>
                                    <p:animEffect transition="out" filter="dissolve">
                                      <p:cBhvr>
                                        <p:cTn id="23" dur="500"/>
                                        <p:tgtEl>
                                          <p:spTgt spid="11"/>
                                        </p:tgtEl>
                                      </p:cBhvr>
                                    </p:animEffect>
                                    <p:set>
                                      <p:cBhvr>
                                        <p:cTn id="24" dur="1" fill="hold">
                                          <p:stCondLst>
                                            <p:cond delay="4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35001">
              <a:srgbClr val="FFC000"/>
            </a:gs>
            <a:gs pos="64999">
              <a:srgbClr val="FFD44F"/>
            </a:gs>
            <a:gs pos="98000">
              <a:srgbClr val="00B050"/>
            </a:gs>
            <a:gs pos="100000">
              <a:srgbClr val="00B050"/>
            </a:gs>
          </a:gsLst>
          <a:lin ang="5400000" scaled="1"/>
        </a:gradFill>
        <a:effectLst/>
      </p:bgPr>
    </p:bg>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1835696" y="620688"/>
            <a:ext cx="576064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000" b="1" dirty="0" smtClean="0">
                <a:solidFill>
                  <a:schemeClr val="bg1"/>
                </a:solidFill>
              </a:rPr>
              <a:t>Будьте осторожны!</a:t>
            </a:r>
          </a:p>
          <a:p>
            <a:pPr algn="ctr"/>
            <a:r>
              <a:rPr lang="ru-RU" sz="2000" b="1" dirty="0" smtClean="0">
                <a:solidFill>
                  <a:schemeClr val="bg1"/>
                </a:solidFill>
              </a:rPr>
              <a:t>Соблюдайте правила дорожного движения!</a:t>
            </a:r>
            <a:endParaRPr lang="ru-RU" sz="2000" b="1" dirty="0">
              <a:solidFill>
                <a:schemeClr val="bg1"/>
              </a:solidFill>
            </a:endParaRPr>
          </a:p>
        </p:txBody>
      </p:sp>
      <p:pic>
        <p:nvPicPr>
          <p:cNvPr id="2" name="Рисунок 1"/>
          <p:cNvPicPr>
            <a:picLocks noChangeAspect="1"/>
          </p:cNvPicPr>
          <p:nvPr/>
        </p:nvPicPr>
        <p:blipFill>
          <a:blip r:embed="rId3">
            <a:extLst>
              <a:ext uri="{BEBA8EAE-BF5A-486C-A8C5-ECC9F3942E4B}">
                <a14:imgProps xmlns:a14="http://schemas.microsoft.com/office/drawing/2010/main">
                  <a14:imgLayer r:embed="rId4">
                    <a14:imgEffect>
                      <a14:backgroundRemoval t="694" b="95000" l="10000" r="90000"/>
                    </a14:imgEffect>
                  </a14:imgLayer>
                </a14:imgProps>
              </a:ext>
              <a:ext uri="{28A0092B-C50C-407E-A947-70E740481C1C}">
                <a14:useLocalDpi xmlns:a14="http://schemas.microsoft.com/office/drawing/2010/main" val="0"/>
              </a:ext>
            </a:extLst>
          </a:blip>
          <a:stretch>
            <a:fillRect/>
          </a:stretch>
        </p:blipFill>
        <p:spPr>
          <a:xfrm>
            <a:off x="2627784" y="3140968"/>
            <a:ext cx="5815630" cy="3271292"/>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1" presetClass="path" presetSubtype="0" accel="50000" decel="50000" fill="hold" nodeType="clickEffect">
                                  <p:stCondLst>
                                    <p:cond delay="0"/>
                                  </p:stCondLst>
                                  <p:childTnLst>
                                    <p:animMotion origin="layout" path="M 0 0 C -0.008 0.008 -0.017 0.016 -0.021 0.026 C -0.025 0.037 -0.027 0.05 -0.029 0.063 C -0.031 0.076 -0.029 0.087 -0.027 0.099 C -0.025 0.11 -0.022 0.122 -0.015 0.132 C -0.009 0.142 0.001 0.15 0.012 0.156 C 0.022 0.162 0.034 0.166 0.046 0.168 C 0.058 0.17 0.07 0.17 0.081 0.168 C 0.093 0.166 0.104 0.161 0.113 0.153 C 0.122 0.146 0.13 0.137 0.134 0.126 C 0.139 0.116 0.141 0.102 0.141 0.091 C 0.142 0.08 0.141 0.067 0.136 0.056 C 0.131 0.046 0.122 0.038 0.11 0.034 C 0.098 0.031 0.086 0.035 0.078 0.042 C 0.071 0.049 0.066 0.06 0.065 0.073 C 0.065 0.086 0.066 0.098 0.071 0.108 C 0.076 0.118 0.075 0.12 0.095 0.133 C 0.113 0.147 0.131 0.143 0.142 0.144 C 0.153 0.144 0.162 0.14 0.173 0.136 C 0.185 0.131 0.195 0.122 0.202 0.114 C 0.209 0.106 0.212 0.096 0.216 0.08 C 0.219 0.064 0.219 0.056 0.219 0.044 C 0.219 0.032 0.219 0.02 0.219 0.008 E" pathEditMode="relative" ptsTypes="">
                                      <p:cBhvr>
                                        <p:cTn id="1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555776" y="394692"/>
            <a:ext cx="6264696" cy="6186309"/>
          </a:xfrm>
          <a:prstGeom prst="rect">
            <a:avLst/>
          </a:prstGeom>
          <a:noFill/>
        </p:spPr>
        <p:txBody>
          <a:bodyPr wrap="square" rtlCol="0">
            <a:spAutoFit/>
          </a:bodyPr>
          <a:lstStyle/>
          <a:p>
            <a:pPr indent="457200"/>
            <a:r>
              <a:rPr lang="ru-RU" dirty="0">
                <a:solidFill>
                  <a:schemeClr val="bg1"/>
                </a:solidFill>
                <a:latin typeface="+mn-lt"/>
              </a:rPr>
              <a:t>Из года в год увеличивается поток автомобилей, а вместе с ним растет число дорожно-транспортных происшествий, в том числе с участием детей. Ежегодно на дорогах гибнут десятки детей, более тысячи получают серьезные травмы. Очень часто это происходит потому, что дети не знают правил дорожной безопасности или нарушают их, не осознавая трагических последствий своей беспечности. Воспитание дисциплинированного пешехода является составной частью воспитания общей культуры человека. Достичь желаемого результата поможет грамотная организация и систематическая работа.</a:t>
            </a:r>
            <a:endParaRPr lang="ru-RU" dirty="0" smtClean="0">
              <a:solidFill>
                <a:schemeClr val="bg1"/>
              </a:solidFill>
              <a:latin typeface="+mn-lt"/>
            </a:endParaRPr>
          </a:p>
          <a:p>
            <a:pPr indent="457200"/>
            <a:r>
              <a:rPr lang="ru-RU" dirty="0" smtClean="0">
                <a:solidFill>
                  <a:schemeClr val="bg1"/>
                </a:solidFill>
                <a:latin typeface="+mn-lt"/>
              </a:rPr>
              <a:t>Обучение</a:t>
            </a:r>
            <a:r>
              <a:rPr lang="ru-RU" dirty="0">
                <a:solidFill>
                  <a:schemeClr val="bg1"/>
                </a:solidFill>
                <a:latin typeface="+mn-lt"/>
              </a:rPr>
              <a:t> детей </a:t>
            </a:r>
            <a:r>
              <a:rPr lang="ru-RU" dirty="0" smtClean="0">
                <a:solidFill>
                  <a:schemeClr val="bg1"/>
                </a:solidFill>
                <a:latin typeface="+mn-lt"/>
              </a:rPr>
              <a:t>дошкольного возраста</a:t>
            </a:r>
            <a:r>
              <a:rPr lang="ru-RU" dirty="0">
                <a:solidFill>
                  <a:schemeClr val="bg1"/>
                </a:solidFill>
                <a:latin typeface="+mn-lt"/>
              </a:rPr>
              <a:t> Правилам дорожного движения призвано подготовить </a:t>
            </a:r>
            <a:r>
              <a:rPr lang="ru-RU" dirty="0" smtClean="0">
                <a:solidFill>
                  <a:schemeClr val="bg1"/>
                </a:solidFill>
                <a:latin typeface="+mn-lt"/>
              </a:rPr>
              <a:t>дисциплинированного участника</a:t>
            </a:r>
            <a:r>
              <a:rPr lang="ru-RU" dirty="0">
                <a:solidFill>
                  <a:schemeClr val="bg1"/>
                </a:solidFill>
                <a:latin typeface="+mn-lt"/>
              </a:rPr>
              <a:t> дорожного </a:t>
            </a:r>
            <a:r>
              <a:rPr lang="ru-RU" dirty="0">
                <a:solidFill>
                  <a:schemeClr val="bg1"/>
                </a:solidFill>
                <a:latin typeface="+mn-lt"/>
              </a:rPr>
              <a:t> </a:t>
            </a:r>
            <a:r>
              <a:rPr lang="ru-RU" dirty="0" smtClean="0">
                <a:solidFill>
                  <a:schemeClr val="bg1"/>
                </a:solidFill>
                <a:latin typeface="+mn-lt"/>
              </a:rPr>
              <a:t>движения</a:t>
            </a:r>
            <a:r>
              <a:rPr lang="ru-RU" dirty="0">
                <a:solidFill>
                  <a:schemeClr val="bg1"/>
                </a:solidFill>
                <a:latin typeface="+mn-lt"/>
              </a:rPr>
              <a:t>, способного обеспечить личную безопасность и безопасность окружающих его людей в условиях дорожно-транспортной среды. </a:t>
            </a:r>
            <a:endParaRPr lang="ru-RU" dirty="0" smtClean="0">
              <a:solidFill>
                <a:schemeClr val="bg1"/>
              </a:solidFill>
              <a:latin typeface="+mn-lt"/>
            </a:endParaRPr>
          </a:p>
          <a:p>
            <a:r>
              <a:rPr lang="ru-RU" dirty="0" smtClean="0">
                <a:solidFill>
                  <a:schemeClr val="bg1"/>
                </a:solidFill>
                <a:latin typeface="+mn-lt"/>
              </a:rPr>
              <a:t>Основной</a:t>
            </a:r>
            <a:r>
              <a:rPr lang="ru-RU" dirty="0">
                <a:solidFill>
                  <a:schemeClr val="bg1"/>
                </a:solidFill>
                <a:latin typeface="+mn-lt"/>
              </a:rPr>
              <a:t> </a:t>
            </a:r>
            <a:r>
              <a:rPr lang="ru-RU" i="1" dirty="0">
                <a:solidFill>
                  <a:schemeClr val="bg1"/>
                </a:solidFill>
                <a:latin typeface="+mn-lt"/>
              </a:rPr>
              <a:t>целью</a:t>
            </a:r>
            <a:r>
              <a:rPr lang="ru-RU" dirty="0">
                <a:solidFill>
                  <a:schemeClr val="bg1"/>
                </a:solidFill>
                <a:latin typeface="+mn-lt"/>
              </a:rPr>
              <a:t> организации занятий по правилам дорожного движения с детьми и подростками является приобретение теоретических знаний и формирование устойчивых практических умений и навыков безопасного поведения на улице и дорогах.</a:t>
            </a:r>
          </a:p>
        </p:txBody>
      </p:sp>
    </p:spTree>
    <p:extLst>
      <p:ext uri="{BB962C8B-B14F-4D97-AF65-F5344CB8AC3E}">
        <p14:creationId xmlns:p14="http://schemas.microsoft.com/office/powerpoint/2010/main" val="327122849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Прямоугольник 4"/>
          <p:cNvSpPr/>
          <p:nvPr/>
        </p:nvSpPr>
        <p:spPr>
          <a:xfrm>
            <a:off x="2525688" y="620688"/>
            <a:ext cx="6606480" cy="5216813"/>
          </a:xfrm>
          <a:prstGeom prst="rect">
            <a:avLst/>
          </a:prstGeom>
        </p:spPr>
        <p:txBody>
          <a:bodyPr wrap="square">
            <a:spAutoFit/>
          </a:bodyPr>
          <a:lstStyle/>
          <a:p>
            <a:pPr>
              <a:spcBef>
                <a:spcPct val="50000"/>
              </a:spcBef>
              <a:defRPr/>
            </a:pPr>
            <a:r>
              <a:rPr lang="ru-RU" u="sng" dirty="0">
                <a:solidFill>
                  <a:schemeClr val="bg1"/>
                </a:solidFill>
                <a:latin typeface="+mn-lt"/>
              </a:rPr>
              <a:t>Цель игры:  </a:t>
            </a:r>
          </a:p>
          <a:p>
            <a:pPr>
              <a:spcBef>
                <a:spcPct val="50000"/>
              </a:spcBef>
              <a:defRPr/>
            </a:pPr>
            <a:r>
              <a:rPr lang="ru-RU" dirty="0">
                <a:solidFill>
                  <a:schemeClr val="bg1"/>
                </a:solidFill>
                <a:latin typeface="+mn-lt"/>
              </a:rPr>
              <a:t>Формировать у дошкольников устойчивые навыки соблюдения и выполнения правил дорожного движения.</a:t>
            </a:r>
          </a:p>
          <a:p>
            <a:pPr>
              <a:spcBef>
                <a:spcPct val="50000"/>
              </a:spcBef>
              <a:defRPr/>
            </a:pPr>
            <a:r>
              <a:rPr lang="ru-RU" u="sng" dirty="0">
                <a:solidFill>
                  <a:schemeClr val="bg1"/>
                </a:solidFill>
                <a:latin typeface="+mn-lt"/>
              </a:rPr>
              <a:t>Задачи игры: </a:t>
            </a:r>
          </a:p>
          <a:p>
            <a:pPr>
              <a:spcBef>
                <a:spcPct val="50000"/>
              </a:spcBef>
              <a:buFont typeface="Arial" charset="0"/>
              <a:buChar char="•"/>
              <a:defRPr/>
            </a:pPr>
            <a:r>
              <a:rPr lang="ru-RU" dirty="0">
                <a:solidFill>
                  <a:schemeClr val="bg1"/>
                </a:solidFill>
                <a:latin typeface="+mn-lt"/>
              </a:rPr>
              <a:t> Закреплять знания детей о правилах дорожного движения и поведения на улице;</a:t>
            </a:r>
          </a:p>
          <a:p>
            <a:pPr>
              <a:spcBef>
                <a:spcPct val="50000"/>
              </a:spcBef>
              <a:buFont typeface="Arial" charset="0"/>
              <a:buChar char="•"/>
              <a:defRPr/>
            </a:pPr>
            <a:r>
              <a:rPr lang="ru-RU" dirty="0">
                <a:solidFill>
                  <a:schemeClr val="bg1"/>
                </a:solidFill>
                <a:latin typeface="+mn-lt"/>
              </a:rPr>
              <a:t>Расширять знания о светофоре, который регулирует движения на дороге;</a:t>
            </a:r>
          </a:p>
          <a:p>
            <a:pPr>
              <a:spcBef>
                <a:spcPct val="50000"/>
              </a:spcBef>
              <a:buFont typeface="Arial" charset="0"/>
              <a:buChar char="•"/>
              <a:defRPr/>
            </a:pPr>
            <a:r>
              <a:rPr lang="ru-RU" dirty="0">
                <a:solidFill>
                  <a:schemeClr val="bg1"/>
                </a:solidFill>
                <a:latin typeface="+mn-lt"/>
              </a:rPr>
              <a:t>Продолжать знакомить детей с дорожными знаками: «Пешеходный переход», «Остановка общественного транспорта», «Подземный пешеходный переход». «Пункт медицинской помощи»</a:t>
            </a:r>
          </a:p>
          <a:p>
            <a:pPr>
              <a:spcBef>
                <a:spcPct val="50000"/>
              </a:spcBef>
              <a:defRPr/>
            </a:pPr>
            <a:r>
              <a:rPr lang="ru-RU" u="sng" dirty="0">
                <a:solidFill>
                  <a:schemeClr val="bg1"/>
                </a:solidFill>
                <a:latin typeface="+mn-lt"/>
              </a:rPr>
              <a:t>Оборудование: </a:t>
            </a:r>
            <a:r>
              <a:rPr lang="ru-RU" dirty="0">
                <a:solidFill>
                  <a:schemeClr val="bg1"/>
                </a:solidFill>
                <a:latin typeface="+mn-lt"/>
              </a:rPr>
              <a:t>ноутбук, проектор, мультимедийная установка.</a:t>
            </a:r>
          </a:p>
          <a:p>
            <a:pPr>
              <a:spcBef>
                <a:spcPct val="50000"/>
              </a:spcBef>
              <a:defRPr/>
            </a:pPr>
            <a:r>
              <a:rPr lang="ru-RU" dirty="0">
                <a:solidFill>
                  <a:schemeClr val="bg1"/>
                </a:solidFill>
                <a:latin typeface="+mn-lt"/>
              </a:rPr>
              <a:t>Форма проведения игры: индивидуальная работа взрослого с ребенком</a:t>
            </a:r>
            <a:r>
              <a:rPr lang="ru-RU" dirty="0" smtClean="0">
                <a:solidFill>
                  <a:schemeClr val="bg1"/>
                </a:solidFill>
                <a:latin typeface="+mn-lt"/>
              </a:rPr>
              <a:t>.</a:t>
            </a:r>
            <a:endParaRPr lang="ru-RU" dirty="0">
              <a:solidFill>
                <a:schemeClr val="bg1"/>
              </a:solidFill>
              <a:latin typeface="+mn-lt"/>
            </a:endParaRPr>
          </a:p>
        </p:txBody>
      </p:sp>
    </p:spTree>
    <p:extLst>
      <p:ext uri="{BB962C8B-B14F-4D97-AF65-F5344CB8AC3E}">
        <p14:creationId xmlns:p14="http://schemas.microsoft.com/office/powerpoint/2010/main" val="251333610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Box 4"/>
          <p:cNvSpPr txBox="1">
            <a:spLocks noChangeArrowheads="1"/>
          </p:cNvSpPr>
          <p:nvPr/>
        </p:nvSpPr>
        <p:spPr bwMode="auto">
          <a:xfrm>
            <a:off x="2915816" y="260350"/>
            <a:ext cx="5976664" cy="5216813"/>
          </a:xfrm>
          <a:prstGeom prst="rect">
            <a:avLst/>
          </a:prstGeom>
          <a:noFill/>
          <a:ln w="9525">
            <a:noFill/>
            <a:miter lim="800000"/>
            <a:headEnd/>
            <a:tailEnd/>
          </a:ln>
        </p:spPr>
        <p:txBody>
          <a:bodyPr wrap="square">
            <a:spAutoFit/>
          </a:bodyPr>
          <a:lstStyle/>
          <a:p>
            <a:pPr>
              <a:spcBef>
                <a:spcPct val="50000"/>
              </a:spcBef>
            </a:pPr>
            <a:r>
              <a:rPr lang="ru-RU" dirty="0" smtClean="0">
                <a:solidFill>
                  <a:schemeClr val="bg1"/>
                </a:solidFill>
                <a:latin typeface="+mn-lt"/>
              </a:rPr>
              <a:t>ПРАВИЛА ИГРЫ.</a:t>
            </a:r>
          </a:p>
          <a:p>
            <a:pPr indent="457200" algn="just">
              <a:spcBef>
                <a:spcPct val="50000"/>
              </a:spcBef>
            </a:pPr>
            <a:r>
              <a:rPr lang="ru-RU" dirty="0" smtClean="0">
                <a:solidFill>
                  <a:schemeClr val="bg1"/>
                </a:solidFill>
                <a:latin typeface="+mn-lt"/>
              </a:rPr>
              <a:t>Педагог </a:t>
            </a:r>
            <a:r>
              <a:rPr lang="ru-RU" dirty="0">
                <a:solidFill>
                  <a:schemeClr val="bg1"/>
                </a:solidFill>
                <a:latin typeface="+mn-lt"/>
              </a:rPr>
              <a:t>читает вопрос в стихах. Выслушивает ответ ребенка, затем педагог или ребенок нажимает на соответствующий свет светофора.</a:t>
            </a:r>
          </a:p>
          <a:p>
            <a:pPr indent="457200" algn="just">
              <a:spcBef>
                <a:spcPct val="50000"/>
              </a:spcBef>
            </a:pPr>
            <a:r>
              <a:rPr lang="ru-RU" dirty="0" smtClean="0">
                <a:solidFill>
                  <a:schemeClr val="bg1"/>
                </a:solidFill>
                <a:latin typeface="+mn-lt"/>
              </a:rPr>
              <a:t>Педагог </a:t>
            </a:r>
            <a:r>
              <a:rPr lang="ru-RU" dirty="0">
                <a:solidFill>
                  <a:schemeClr val="bg1"/>
                </a:solidFill>
                <a:latin typeface="+mn-lt"/>
              </a:rPr>
              <a:t>читает вопрос и просит ребенка ответить , затем он нажимает на Незнайку и ребенок видит правильное действие персонажа. Затем педагог читает стихотворение подтверждающее правильность ответа.</a:t>
            </a:r>
          </a:p>
          <a:p>
            <a:pPr indent="457200" algn="just">
              <a:spcBef>
                <a:spcPct val="50000"/>
              </a:spcBef>
            </a:pPr>
            <a:r>
              <a:rPr lang="ru-RU" dirty="0" smtClean="0">
                <a:solidFill>
                  <a:schemeClr val="bg1"/>
                </a:solidFill>
                <a:latin typeface="+mn-lt"/>
              </a:rPr>
              <a:t>Педагог </a:t>
            </a:r>
            <a:r>
              <a:rPr lang="ru-RU" dirty="0">
                <a:solidFill>
                  <a:schemeClr val="bg1"/>
                </a:solidFill>
                <a:latin typeface="+mn-lt"/>
              </a:rPr>
              <a:t>просит отгадать загадку! Затем нажимают на Незнайку и появляется отгадка.</a:t>
            </a:r>
          </a:p>
          <a:p>
            <a:pPr indent="457200" algn="just">
              <a:spcBef>
                <a:spcPct val="50000"/>
              </a:spcBef>
            </a:pPr>
            <a:r>
              <a:rPr lang="ru-RU" dirty="0" smtClean="0">
                <a:solidFill>
                  <a:schemeClr val="bg1"/>
                </a:solidFill>
                <a:latin typeface="+mn-lt"/>
              </a:rPr>
              <a:t>Педагог </a:t>
            </a:r>
            <a:r>
              <a:rPr lang="ru-RU" dirty="0">
                <a:solidFill>
                  <a:schemeClr val="bg1"/>
                </a:solidFill>
                <a:latin typeface="+mn-lt"/>
              </a:rPr>
              <a:t>просит ребенка назвать дорожные  знаки, затем рассмотреть картинки поочередно, выбрать сначала нужный знак для первой картинки, затем кликнуть мышкой на него. Потом для второй и для третьей. </a:t>
            </a:r>
            <a:endParaRPr lang="ru-RU" dirty="0" smtClean="0">
              <a:solidFill>
                <a:schemeClr val="bg1"/>
              </a:solidFill>
              <a:latin typeface="+mn-lt"/>
            </a:endParaRPr>
          </a:p>
          <a:p>
            <a:pPr indent="457200" algn="just">
              <a:spcBef>
                <a:spcPct val="50000"/>
              </a:spcBef>
            </a:pPr>
            <a:r>
              <a:rPr lang="ru-RU" dirty="0" smtClean="0">
                <a:solidFill>
                  <a:schemeClr val="bg1"/>
                </a:solidFill>
                <a:latin typeface="+mn-lt"/>
              </a:rPr>
              <a:t>К игре для закрепления прилагается тест, состоящий </a:t>
            </a:r>
            <a:r>
              <a:rPr lang="ru-RU" smtClean="0">
                <a:solidFill>
                  <a:schemeClr val="bg1"/>
                </a:solidFill>
                <a:latin typeface="+mn-lt"/>
              </a:rPr>
              <a:t>из 10 </a:t>
            </a:r>
            <a:r>
              <a:rPr lang="ru-RU" dirty="0" smtClean="0">
                <a:solidFill>
                  <a:schemeClr val="bg1"/>
                </a:solidFill>
                <a:latin typeface="+mn-lt"/>
              </a:rPr>
              <a:t>вопросов.  </a:t>
            </a:r>
            <a:endParaRPr lang="ru-RU" dirty="0">
              <a:solidFill>
                <a:schemeClr val="bg1"/>
              </a:solidFill>
              <a:latin typeface="+mn-lt"/>
            </a:endParaRPr>
          </a:p>
        </p:txBody>
      </p:sp>
    </p:spTree>
    <p:extLst>
      <p:ext uri="{BB962C8B-B14F-4D97-AF65-F5344CB8AC3E}">
        <p14:creationId xmlns:p14="http://schemas.microsoft.com/office/powerpoint/2010/main" val="382739708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9432"/>
            <a:ext cx="9183216" cy="7317432"/>
          </a:xfrm>
          <a:prstGeom prst="rect">
            <a:avLst/>
          </a:prstGeom>
        </p:spPr>
      </p:pic>
      <p:sp>
        <p:nvSpPr>
          <p:cNvPr id="17410" name="Прямоугольник 61"/>
          <p:cNvSpPr>
            <a:spLocks noChangeArrowheads="1"/>
          </p:cNvSpPr>
          <p:nvPr/>
        </p:nvSpPr>
        <p:spPr bwMode="auto">
          <a:xfrm>
            <a:off x="1763688" y="1139825"/>
            <a:ext cx="5400600" cy="4801314"/>
          </a:xfrm>
          <a:prstGeom prst="rect">
            <a:avLst/>
          </a:prstGeom>
          <a:noFill/>
          <a:ln w="9525">
            <a:noFill/>
            <a:miter lim="800000"/>
            <a:headEnd/>
            <a:tailEnd/>
          </a:ln>
        </p:spPr>
        <p:txBody>
          <a:bodyPr wrap="square">
            <a:spAutoFit/>
          </a:bodyPr>
          <a:lstStyle/>
          <a:p>
            <a:pPr algn="ctr"/>
            <a:r>
              <a:rPr lang="ru-RU" dirty="0">
                <a:solidFill>
                  <a:schemeClr val="bg1"/>
                </a:solidFill>
                <a:latin typeface="+mn-lt"/>
              </a:rPr>
              <a:t>Светофор нас в гости ждет. </a:t>
            </a:r>
            <a:endParaRPr lang="ru-RU" dirty="0" smtClean="0">
              <a:solidFill>
                <a:schemeClr val="bg1"/>
              </a:solidFill>
              <a:latin typeface="+mn-lt"/>
            </a:endParaRPr>
          </a:p>
          <a:p>
            <a:pPr algn="ctr"/>
            <a:r>
              <a:rPr lang="ru-RU" dirty="0" smtClean="0">
                <a:solidFill>
                  <a:schemeClr val="bg1"/>
                </a:solidFill>
                <a:latin typeface="+mn-lt"/>
              </a:rPr>
              <a:t>Освещает </a:t>
            </a:r>
            <a:r>
              <a:rPr lang="ru-RU" dirty="0">
                <a:solidFill>
                  <a:schemeClr val="bg1"/>
                </a:solidFill>
                <a:latin typeface="+mn-lt"/>
              </a:rPr>
              <a:t>переход. </a:t>
            </a:r>
            <a:endParaRPr lang="ru-RU" dirty="0" smtClean="0">
              <a:solidFill>
                <a:schemeClr val="bg1"/>
              </a:solidFill>
              <a:latin typeface="+mn-lt"/>
            </a:endParaRPr>
          </a:p>
          <a:p>
            <a:pPr algn="ctr"/>
            <a:r>
              <a:rPr lang="ru-RU" dirty="0" smtClean="0">
                <a:solidFill>
                  <a:schemeClr val="bg1"/>
                </a:solidFill>
                <a:latin typeface="+mn-lt"/>
              </a:rPr>
              <a:t>Загорелся </a:t>
            </a:r>
            <a:r>
              <a:rPr lang="ru-RU" dirty="0">
                <a:solidFill>
                  <a:srgbClr val="F90707"/>
                </a:solidFill>
                <a:latin typeface="+mn-lt"/>
              </a:rPr>
              <a:t>красный глаз</a:t>
            </a:r>
            <a:r>
              <a:rPr lang="ru-RU" dirty="0">
                <a:solidFill>
                  <a:schemeClr val="bg1"/>
                </a:solidFill>
                <a:latin typeface="+mn-lt"/>
              </a:rPr>
              <a:t>: </a:t>
            </a:r>
            <a:endParaRPr lang="ru-RU" dirty="0" smtClean="0">
              <a:solidFill>
                <a:schemeClr val="bg1"/>
              </a:solidFill>
              <a:latin typeface="+mn-lt"/>
            </a:endParaRPr>
          </a:p>
          <a:p>
            <a:pPr algn="ctr"/>
            <a:r>
              <a:rPr lang="ru-RU" dirty="0" smtClean="0">
                <a:solidFill>
                  <a:schemeClr val="bg1"/>
                </a:solidFill>
                <a:latin typeface="+mn-lt"/>
              </a:rPr>
              <a:t>Задержать </a:t>
            </a:r>
            <a:r>
              <a:rPr lang="ru-RU" dirty="0">
                <a:solidFill>
                  <a:schemeClr val="bg1"/>
                </a:solidFill>
                <a:latin typeface="+mn-lt"/>
              </a:rPr>
              <a:t>он хочет нас. </a:t>
            </a:r>
            <a:endParaRPr lang="ru-RU" dirty="0" smtClean="0">
              <a:solidFill>
                <a:schemeClr val="bg1"/>
              </a:solidFill>
              <a:latin typeface="+mn-lt"/>
            </a:endParaRPr>
          </a:p>
          <a:p>
            <a:pPr algn="ctr"/>
            <a:r>
              <a:rPr lang="ru-RU" dirty="0" smtClean="0">
                <a:solidFill>
                  <a:schemeClr val="bg1"/>
                </a:solidFill>
                <a:latin typeface="+mn-lt"/>
              </a:rPr>
              <a:t>Если </a:t>
            </a:r>
            <a:r>
              <a:rPr lang="ru-RU" dirty="0">
                <a:solidFill>
                  <a:srgbClr val="F90707"/>
                </a:solidFill>
                <a:latin typeface="+mn-lt"/>
              </a:rPr>
              <a:t>красный</a:t>
            </a:r>
            <a:r>
              <a:rPr lang="ru-RU" dirty="0">
                <a:solidFill>
                  <a:schemeClr val="bg1"/>
                </a:solidFill>
                <a:latin typeface="+mn-lt"/>
              </a:rPr>
              <a:t> – нет пути. </a:t>
            </a:r>
            <a:endParaRPr lang="ru-RU" dirty="0" smtClean="0">
              <a:solidFill>
                <a:schemeClr val="bg1"/>
              </a:solidFill>
              <a:latin typeface="+mn-lt"/>
            </a:endParaRPr>
          </a:p>
          <a:p>
            <a:pPr algn="ctr"/>
            <a:r>
              <a:rPr lang="ru-RU" dirty="0" smtClean="0">
                <a:solidFill>
                  <a:srgbClr val="F90707"/>
                </a:solidFill>
                <a:latin typeface="+mn-lt"/>
              </a:rPr>
              <a:t>Красный</a:t>
            </a:r>
            <a:r>
              <a:rPr lang="ru-RU" dirty="0" smtClean="0">
                <a:solidFill>
                  <a:schemeClr val="bg1"/>
                </a:solidFill>
                <a:latin typeface="+mn-lt"/>
              </a:rPr>
              <a:t> </a:t>
            </a:r>
            <a:r>
              <a:rPr lang="ru-RU" dirty="0">
                <a:solidFill>
                  <a:schemeClr val="bg1"/>
                </a:solidFill>
                <a:latin typeface="+mn-lt"/>
              </a:rPr>
              <a:t>свет – нельзя идти. </a:t>
            </a:r>
            <a:endParaRPr lang="ru-RU" dirty="0" smtClean="0">
              <a:solidFill>
                <a:schemeClr val="bg1"/>
              </a:solidFill>
              <a:latin typeface="+mn-lt"/>
            </a:endParaRPr>
          </a:p>
          <a:p>
            <a:pPr algn="ctr"/>
            <a:r>
              <a:rPr lang="ru-RU" dirty="0" smtClean="0">
                <a:solidFill>
                  <a:srgbClr val="FFC000"/>
                </a:solidFill>
                <a:latin typeface="+mn-lt"/>
              </a:rPr>
              <a:t>Желтый</a:t>
            </a:r>
            <a:r>
              <a:rPr lang="ru-RU" dirty="0" smtClean="0">
                <a:solidFill>
                  <a:schemeClr val="bg1"/>
                </a:solidFill>
                <a:latin typeface="+mn-lt"/>
              </a:rPr>
              <a:t> </a:t>
            </a:r>
            <a:r>
              <a:rPr lang="ru-RU" dirty="0">
                <a:solidFill>
                  <a:schemeClr val="bg1"/>
                </a:solidFill>
                <a:latin typeface="+mn-lt"/>
              </a:rPr>
              <a:t>свет – не очень строгий: </a:t>
            </a:r>
            <a:endParaRPr lang="ru-RU" dirty="0" smtClean="0">
              <a:solidFill>
                <a:schemeClr val="bg1"/>
              </a:solidFill>
              <a:latin typeface="+mn-lt"/>
            </a:endParaRPr>
          </a:p>
          <a:p>
            <a:pPr algn="ctr"/>
            <a:r>
              <a:rPr lang="ru-RU" dirty="0" smtClean="0">
                <a:solidFill>
                  <a:schemeClr val="bg1"/>
                </a:solidFill>
                <a:latin typeface="+mn-lt"/>
              </a:rPr>
              <a:t>Жди</a:t>
            </a:r>
            <a:r>
              <a:rPr lang="ru-RU" dirty="0">
                <a:solidFill>
                  <a:schemeClr val="bg1"/>
                </a:solidFill>
                <a:latin typeface="+mn-lt"/>
              </a:rPr>
              <a:t>, нам нет пока дороги. </a:t>
            </a:r>
            <a:endParaRPr lang="ru-RU" dirty="0" smtClean="0">
              <a:solidFill>
                <a:schemeClr val="bg1"/>
              </a:solidFill>
              <a:latin typeface="+mn-lt"/>
            </a:endParaRPr>
          </a:p>
          <a:p>
            <a:pPr algn="ctr"/>
            <a:r>
              <a:rPr lang="ru-RU" dirty="0" smtClean="0">
                <a:solidFill>
                  <a:schemeClr val="bg1"/>
                </a:solidFill>
                <a:latin typeface="+mn-lt"/>
              </a:rPr>
              <a:t>Ярко-</a:t>
            </a:r>
            <a:r>
              <a:rPr lang="ru-RU" dirty="0" smtClean="0">
                <a:solidFill>
                  <a:srgbClr val="FFC000"/>
                </a:solidFill>
                <a:latin typeface="+mn-lt"/>
              </a:rPr>
              <a:t>желтый</a:t>
            </a:r>
            <a:r>
              <a:rPr lang="ru-RU" dirty="0" smtClean="0">
                <a:solidFill>
                  <a:schemeClr val="bg1"/>
                </a:solidFill>
                <a:latin typeface="+mn-lt"/>
              </a:rPr>
              <a:t> </a:t>
            </a:r>
            <a:r>
              <a:rPr lang="ru-RU" dirty="0">
                <a:solidFill>
                  <a:schemeClr val="bg1"/>
                </a:solidFill>
                <a:latin typeface="+mn-lt"/>
              </a:rPr>
              <a:t>глаз горит: </a:t>
            </a:r>
            <a:endParaRPr lang="ru-RU" dirty="0" smtClean="0">
              <a:solidFill>
                <a:schemeClr val="bg1"/>
              </a:solidFill>
              <a:latin typeface="+mn-lt"/>
            </a:endParaRPr>
          </a:p>
          <a:p>
            <a:pPr algn="ctr"/>
            <a:r>
              <a:rPr lang="ru-RU" dirty="0" smtClean="0">
                <a:solidFill>
                  <a:schemeClr val="bg1"/>
                </a:solidFill>
                <a:latin typeface="+mn-lt"/>
              </a:rPr>
              <a:t>Все </a:t>
            </a:r>
            <a:r>
              <a:rPr lang="ru-RU" dirty="0">
                <a:solidFill>
                  <a:schemeClr val="bg1"/>
                </a:solidFill>
                <a:latin typeface="+mn-lt"/>
              </a:rPr>
              <a:t>движение стоит! </a:t>
            </a:r>
            <a:endParaRPr lang="ru-RU" dirty="0" smtClean="0">
              <a:solidFill>
                <a:schemeClr val="bg1"/>
              </a:solidFill>
              <a:latin typeface="+mn-lt"/>
            </a:endParaRPr>
          </a:p>
          <a:p>
            <a:pPr algn="ctr"/>
            <a:r>
              <a:rPr lang="ru-RU" dirty="0" smtClean="0">
                <a:solidFill>
                  <a:schemeClr val="bg1"/>
                </a:solidFill>
                <a:latin typeface="+mn-lt"/>
              </a:rPr>
              <a:t>Наконец</a:t>
            </a:r>
            <a:r>
              <a:rPr lang="ru-RU" dirty="0">
                <a:solidFill>
                  <a:schemeClr val="bg1"/>
                </a:solidFill>
                <a:latin typeface="+mn-lt"/>
              </a:rPr>
              <a:t>, </a:t>
            </a:r>
            <a:r>
              <a:rPr lang="ru-RU" dirty="0">
                <a:solidFill>
                  <a:srgbClr val="00B050"/>
                </a:solidFill>
                <a:latin typeface="+mn-lt"/>
              </a:rPr>
              <a:t>зеленый</a:t>
            </a:r>
            <a:r>
              <a:rPr lang="ru-RU" dirty="0">
                <a:solidFill>
                  <a:schemeClr val="bg1"/>
                </a:solidFill>
                <a:latin typeface="+mn-lt"/>
              </a:rPr>
              <a:t> глаз </a:t>
            </a:r>
            <a:endParaRPr lang="ru-RU" dirty="0" smtClean="0">
              <a:solidFill>
                <a:schemeClr val="bg1"/>
              </a:solidFill>
              <a:latin typeface="+mn-lt"/>
            </a:endParaRPr>
          </a:p>
          <a:p>
            <a:pPr algn="ctr"/>
            <a:r>
              <a:rPr lang="ru-RU" dirty="0" smtClean="0">
                <a:solidFill>
                  <a:schemeClr val="bg1"/>
                </a:solidFill>
                <a:latin typeface="+mn-lt"/>
              </a:rPr>
              <a:t>Открывает </a:t>
            </a:r>
            <a:r>
              <a:rPr lang="ru-RU" dirty="0">
                <a:solidFill>
                  <a:schemeClr val="bg1"/>
                </a:solidFill>
                <a:latin typeface="+mn-lt"/>
              </a:rPr>
              <a:t>путь для нас. </a:t>
            </a:r>
            <a:endParaRPr lang="ru-RU" dirty="0" smtClean="0">
              <a:solidFill>
                <a:schemeClr val="bg1"/>
              </a:solidFill>
              <a:latin typeface="+mn-lt"/>
            </a:endParaRPr>
          </a:p>
          <a:p>
            <a:pPr algn="ctr"/>
            <a:r>
              <a:rPr lang="ru-RU" dirty="0" smtClean="0">
                <a:solidFill>
                  <a:schemeClr val="bg1"/>
                </a:solidFill>
                <a:latin typeface="+mn-lt"/>
              </a:rPr>
              <a:t>Полосатый </a:t>
            </a:r>
            <a:r>
              <a:rPr lang="ru-RU" dirty="0">
                <a:solidFill>
                  <a:schemeClr val="bg1"/>
                </a:solidFill>
                <a:latin typeface="+mn-lt"/>
              </a:rPr>
              <a:t>переход </a:t>
            </a:r>
          </a:p>
          <a:p>
            <a:pPr algn="ctr"/>
            <a:r>
              <a:rPr lang="ru-RU" dirty="0" smtClean="0">
                <a:solidFill>
                  <a:schemeClr val="bg1"/>
                </a:solidFill>
                <a:latin typeface="+mn-lt"/>
              </a:rPr>
              <a:t>Пешеходов </a:t>
            </a:r>
            <a:r>
              <a:rPr lang="ru-RU" dirty="0">
                <a:solidFill>
                  <a:schemeClr val="bg1"/>
                </a:solidFill>
                <a:latin typeface="+mn-lt"/>
              </a:rPr>
              <a:t>юных ждет!</a:t>
            </a:r>
            <a:r>
              <a:rPr lang="ru-RU" sz="2400" dirty="0"/>
              <a:t/>
            </a:r>
            <a:br>
              <a:rPr lang="ru-RU" sz="2400" dirty="0"/>
            </a:br>
            <a:r>
              <a:rPr lang="ru-RU" sz="2400" dirty="0"/>
              <a:t/>
            </a:r>
            <a:br>
              <a:rPr lang="ru-RU" sz="2400" dirty="0"/>
            </a:br>
            <a:endParaRPr lang="ru-RU" sz="2400" b="1" dirty="0">
              <a:solidFill>
                <a:srgbClr val="FF0000"/>
              </a:solidFill>
              <a:latin typeface="Comic Sans MS" pitchFamily="66" charset="0"/>
            </a:endParaRPr>
          </a:p>
        </p:txBody>
      </p:sp>
      <p:sp>
        <p:nvSpPr>
          <p:cNvPr id="63" name="TextBox 62"/>
          <p:cNvSpPr txBox="1">
            <a:spLocks noChangeArrowheads="1"/>
          </p:cNvSpPr>
          <p:nvPr/>
        </p:nvSpPr>
        <p:spPr bwMode="auto">
          <a:xfrm>
            <a:off x="684213" y="323850"/>
            <a:ext cx="1223962" cy="1631950"/>
          </a:xfrm>
          <a:prstGeom prst="rect">
            <a:avLst/>
          </a:prstGeom>
          <a:noFill/>
          <a:ln w="9525">
            <a:noFill/>
            <a:miter lim="800000"/>
            <a:headEnd/>
            <a:tailEnd/>
          </a:ln>
        </p:spPr>
        <p:txBody>
          <a:bodyPr>
            <a:spAutoFit/>
          </a:bodyPr>
          <a:lstStyle/>
          <a:p>
            <a:pPr algn="ctr"/>
            <a:r>
              <a:rPr lang="ru-RU" sz="10000" b="1">
                <a:solidFill>
                  <a:srgbClr val="FF0000"/>
                </a:solidFill>
                <a:latin typeface="Comic Sans MS" pitchFamily="66" charset="0"/>
              </a:rPr>
              <a:t>!</a:t>
            </a:r>
          </a:p>
        </p:txBody>
      </p:sp>
      <p:sp>
        <p:nvSpPr>
          <p:cNvPr id="64" name="Прямоугольник 63"/>
          <p:cNvSpPr>
            <a:spLocks noChangeArrowheads="1"/>
          </p:cNvSpPr>
          <p:nvPr/>
        </p:nvSpPr>
        <p:spPr bwMode="auto">
          <a:xfrm>
            <a:off x="7456488" y="365125"/>
            <a:ext cx="479425" cy="1570038"/>
          </a:xfrm>
          <a:prstGeom prst="rect">
            <a:avLst/>
          </a:prstGeom>
          <a:noFill/>
          <a:ln w="9525">
            <a:noFill/>
            <a:miter lim="800000"/>
            <a:headEnd/>
            <a:tailEnd/>
          </a:ln>
        </p:spPr>
        <p:txBody>
          <a:bodyPr wrap="none">
            <a:spAutoFit/>
          </a:bodyPr>
          <a:lstStyle/>
          <a:p>
            <a:pPr algn="ctr"/>
            <a:r>
              <a:rPr lang="ru-RU" sz="9600" b="1">
                <a:solidFill>
                  <a:srgbClr val="FF0000"/>
                </a:solidFill>
                <a:latin typeface="Comic Sans MS" pitchFamily="66" charset="0"/>
              </a:rPr>
              <a:t>!</a:t>
            </a:r>
          </a:p>
        </p:txBody>
      </p:sp>
      <p:sp>
        <p:nvSpPr>
          <p:cNvPr id="65" name="Прямоугольник 64"/>
          <p:cNvSpPr>
            <a:spLocks noChangeArrowheads="1"/>
          </p:cNvSpPr>
          <p:nvPr/>
        </p:nvSpPr>
        <p:spPr bwMode="auto">
          <a:xfrm>
            <a:off x="1050925" y="5084763"/>
            <a:ext cx="488950" cy="1631950"/>
          </a:xfrm>
          <a:prstGeom prst="rect">
            <a:avLst/>
          </a:prstGeom>
          <a:noFill/>
          <a:ln w="9525">
            <a:noFill/>
            <a:miter lim="800000"/>
            <a:headEnd/>
            <a:tailEnd/>
          </a:ln>
        </p:spPr>
        <p:txBody>
          <a:bodyPr wrap="none">
            <a:spAutoFit/>
          </a:bodyPr>
          <a:lstStyle/>
          <a:p>
            <a:pPr algn="ctr"/>
            <a:r>
              <a:rPr lang="ru-RU" sz="10000" b="1">
                <a:solidFill>
                  <a:srgbClr val="FF0000"/>
                </a:solidFill>
                <a:latin typeface="Comic Sans MS" pitchFamily="66" charset="0"/>
              </a:rPr>
              <a:t>!</a:t>
            </a:r>
          </a:p>
        </p:txBody>
      </p:sp>
      <p:sp>
        <p:nvSpPr>
          <p:cNvPr id="66" name="Прямоугольник 65"/>
          <p:cNvSpPr>
            <a:spLocks noChangeArrowheads="1"/>
          </p:cNvSpPr>
          <p:nvPr/>
        </p:nvSpPr>
        <p:spPr bwMode="auto">
          <a:xfrm>
            <a:off x="7481888" y="5084763"/>
            <a:ext cx="490537" cy="1631950"/>
          </a:xfrm>
          <a:prstGeom prst="rect">
            <a:avLst/>
          </a:prstGeom>
          <a:noFill/>
          <a:ln w="9525">
            <a:noFill/>
            <a:miter lim="800000"/>
            <a:headEnd/>
            <a:tailEnd/>
          </a:ln>
        </p:spPr>
        <p:txBody>
          <a:bodyPr wrap="none">
            <a:spAutoFit/>
          </a:bodyPr>
          <a:lstStyle/>
          <a:p>
            <a:pPr algn="ctr"/>
            <a:r>
              <a:rPr lang="ru-RU" sz="10000" b="1" dirty="0">
                <a:solidFill>
                  <a:srgbClr val="FF0000"/>
                </a:solidFill>
                <a:latin typeface="Comic Sans MS" pitchFamily="66" charset="0"/>
              </a:rPr>
              <a: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 calcmode="lin" valueType="num">
                                      <p:cBhvr>
                                        <p:cTn id="7" dur="10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63">
                                            <p:txEl>
                                              <p:pRg st="0" end="0"/>
                                            </p:txEl>
                                          </p:spTgt>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p:cTn id="13" dur="1000" fill="hold"/>
                                        <p:tgtEl>
                                          <p:spTgt spid="64"/>
                                        </p:tgtEl>
                                        <p:attrNameLst>
                                          <p:attrName>ppt_w</p:attrName>
                                        </p:attrNameLst>
                                      </p:cBhvr>
                                      <p:tavLst>
                                        <p:tav tm="0">
                                          <p:val>
                                            <p:fltVal val="0"/>
                                          </p:val>
                                        </p:tav>
                                        <p:tav tm="100000">
                                          <p:val>
                                            <p:strVal val="#ppt_w"/>
                                          </p:val>
                                        </p:tav>
                                      </p:tavLst>
                                    </p:anim>
                                    <p:anim calcmode="lin" valueType="num">
                                      <p:cBhvr>
                                        <p:cTn id="14" dur="1000" fill="hold"/>
                                        <p:tgtEl>
                                          <p:spTgt spid="64"/>
                                        </p:tgtEl>
                                        <p:attrNameLst>
                                          <p:attrName>ppt_h</p:attrName>
                                        </p:attrNameLst>
                                      </p:cBhvr>
                                      <p:tavLst>
                                        <p:tav tm="0">
                                          <p:val>
                                            <p:fltVal val="0"/>
                                          </p:val>
                                        </p:tav>
                                        <p:tav tm="100000">
                                          <p:val>
                                            <p:strVal val="#ppt_h"/>
                                          </p:val>
                                        </p:tav>
                                      </p:tavLst>
                                    </p:anim>
                                    <p:animEffect transition="in" filter="fade">
                                      <p:cBhvr>
                                        <p:cTn id="15" dur="1000"/>
                                        <p:tgtEl>
                                          <p:spTgt spid="64"/>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1000" fill="hold"/>
                                        <p:tgtEl>
                                          <p:spTgt spid="65"/>
                                        </p:tgtEl>
                                        <p:attrNameLst>
                                          <p:attrName>ppt_w</p:attrName>
                                        </p:attrNameLst>
                                      </p:cBhvr>
                                      <p:tavLst>
                                        <p:tav tm="0">
                                          <p:val>
                                            <p:fltVal val="0"/>
                                          </p:val>
                                        </p:tav>
                                        <p:tav tm="100000">
                                          <p:val>
                                            <p:strVal val="#ppt_w"/>
                                          </p:val>
                                        </p:tav>
                                      </p:tavLst>
                                    </p:anim>
                                    <p:anim calcmode="lin" valueType="num">
                                      <p:cBhvr>
                                        <p:cTn id="20" dur="1000" fill="hold"/>
                                        <p:tgtEl>
                                          <p:spTgt spid="65"/>
                                        </p:tgtEl>
                                        <p:attrNameLst>
                                          <p:attrName>ppt_h</p:attrName>
                                        </p:attrNameLst>
                                      </p:cBhvr>
                                      <p:tavLst>
                                        <p:tav tm="0">
                                          <p:val>
                                            <p:fltVal val="0"/>
                                          </p:val>
                                        </p:tav>
                                        <p:tav tm="100000">
                                          <p:val>
                                            <p:strVal val="#ppt_h"/>
                                          </p:val>
                                        </p:tav>
                                      </p:tavLst>
                                    </p:anim>
                                    <p:animEffect transition="in" filter="fade">
                                      <p:cBhvr>
                                        <p:cTn id="21" dur="1000"/>
                                        <p:tgtEl>
                                          <p:spTgt spid="6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p:cTn id="25" dur="1000" fill="hold"/>
                                        <p:tgtEl>
                                          <p:spTgt spid="66"/>
                                        </p:tgtEl>
                                        <p:attrNameLst>
                                          <p:attrName>ppt_w</p:attrName>
                                        </p:attrNameLst>
                                      </p:cBhvr>
                                      <p:tavLst>
                                        <p:tav tm="0">
                                          <p:val>
                                            <p:fltVal val="0"/>
                                          </p:val>
                                        </p:tav>
                                        <p:tav tm="100000">
                                          <p:val>
                                            <p:strVal val="#ppt_w"/>
                                          </p:val>
                                        </p:tav>
                                      </p:tavLst>
                                    </p:anim>
                                    <p:anim calcmode="lin" valueType="num">
                                      <p:cBhvr>
                                        <p:cTn id="26" dur="1000" fill="hold"/>
                                        <p:tgtEl>
                                          <p:spTgt spid="66"/>
                                        </p:tgtEl>
                                        <p:attrNameLst>
                                          <p:attrName>ppt_h</p:attrName>
                                        </p:attrNameLst>
                                      </p:cBhvr>
                                      <p:tavLst>
                                        <p:tav tm="0">
                                          <p:val>
                                            <p:fltVal val="0"/>
                                          </p:val>
                                        </p:tav>
                                        <p:tav tm="100000">
                                          <p:val>
                                            <p:strVal val="#ppt_h"/>
                                          </p:val>
                                        </p:tav>
                                      </p:tavLst>
                                    </p:anim>
                                    <p:animEffect transition="in" filter="fade">
                                      <p:cBhvr>
                                        <p:cTn id="27" dur="1000"/>
                                        <p:tgtEl>
                                          <p:spTgt spid="66"/>
                                        </p:tgtEl>
                                      </p:cBhvr>
                                    </p:animEffect>
                                  </p:childTnLst>
                                </p:cTn>
                              </p:par>
                            </p:childTnLst>
                          </p:cTn>
                        </p:par>
                        <p:par>
                          <p:cTn id="28" fill="hold">
                            <p:stCondLst>
                              <p:cond delay="4000"/>
                            </p:stCondLst>
                            <p:childTnLst>
                              <p:par>
                                <p:cTn id="29" presetID="35" presetClass="emph" presetSubtype="0" repeatCount="indefinite" fill="hold" nodeType="afterEffect">
                                  <p:stCondLst>
                                    <p:cond delay="0"/>
                                  </p:stCondLst>
                                  <p:endCondLst>
                                    <p:cond evt="onNext" delay="0">
                                      <p:tgtEl>
                                        <p:sldTgt/>
                                      </p:tgtEl>
                                    </p:cond>
                                  </p:endCondLst>
                                  <p:childTnLst>
                                    <p:anim calcmode="discrete" valueType="str">
                                      <p:cBhvr>
                                        <p:cTn id="30" dur="1000" fill="hold"/>
                                        <p:tgtEl>
                                          <p:spTgt spid="63">
                                            <p:txEl>
                                              <p:pRg st="0" end="0"/>
                                            </p:txEl>
                                          </p:spTgt>
                                        </p:tgtEl>
                                        <p:attrNameLst>
                                          <p:attrName>style.visibility</p:attrName>
                                        </p:attrNameLst>
                                      </p:cBhvr>
                                      <p:tavLst>
                                        <p:tav tm="0">
                                          <p:val>
                                            <p:strVal val="hidden"/>
                                          </p:val>
                                        </p:tav>
                                        <p:tav tm="50000">
                                          <p:val>
                                            <p:strVal val="visible"/>
                                          </p:val>
                                        </p:tav>
                                      </p:tavLst>
                                    </p:anim>
                                  </p:childTnLst>
                                </p:cTn>
                              </p:par>
                              <p:par>
                                <p:cTn id="31" presetID="35" presetClass="emph" presetSubtype="0" repeatCount="indefinite" fill="hold" grpId="1" nodeType="withEffect">
                                  <p:stCondLst>
                                    <p:cond delay="0"/>
                                  </p:stCondLst>
                                  <p:endCondLst>
                                    <p:cond evt="onNext" delay="0">
                                      <p:tgtEl>
                                        <p:sldTgt/>
                                      </p:tgtEl>
                                    </p:cond>
                                  </p:endCondLst>
                                  <p:childTnLst>
                                    <p:anim calcmode="discrete" valueType="str">
                                      <p:cBhvr>
                                        <p:cTn id="32" dur="1000" fill="hold"/>
                                        <p:tgtEl>
                                          <p:spTgt spid="64"/>
                                        </p:tgtEl>
                                        <p:attrNameLst>
                                          <p:attrName>style.visibility</p:attrName>
                                        </p:attrNameLst>
                                      </p:cBhvr>
                                      <p:tavLst>
                                        <p:tav tm="0">
                                          <p:val>
                                            <p:strVal val="hidden"/>
                                          </p:val>
                                        </p:tav>
                                        <p:tav tm="50000">
                                          <p:val>
                                            <p:strVal val="visible"/>
                                          </p:val>
                                        </p:tav>
                                      </p:tavLst>
                                    </p:anim>
                                  </p:childTnLst>
                                </p:cTn>
                              </p:par>
                              <p:par>
                                <p:cTn id="33" presetID="35" presetClass="emph" presetSubtype="0" repeatCount="indefinite" fill="hold" grpId="1" nodeType="withEffect">
                                  <p:stCondLst>
                                    <p:cond delay="0"/>
                                  </p:stCondLst>
                                  <p:endCondLst>
                                    <p:cond evt="onNext" delay="0">
                                      <p:tgtEl>
                                        <p:sldTgt/>
                                      </p:tgtEl>
                                    </p:cond>
                                  </p:endCondLst>
                                  <p:childTnLst>
                                    <p:anim calcmode="discrete" valueType="str">
                                      <p:cBhvr>
                                        <p:cTn id="34" dur="1000" fill="hold"/>
                                        <p:tgtEl>
                                          <p:spTgt spid="65"/>
                                        </p:tgtEl>
                                        <p:attrNameLst>
                                          <p:attrName>style.visibility</p:attrName>
                                        </p:attrNameLst>
                                      </p:cBhvr>
                                      <p:tavLst>
                                        <p:tav tm="0">
                                          <p:val>
                                            <p:strVal val="hidden"/>
                                          </p:val>
                                        </p:tav>
                                        <p:tav tm="50000">
                                          <p:val>
                                            <p:strVal val="visible"/>
                                          </p:val>
                                        </p:tav>
                                      </p:tavLst>
                                    </p:anim>
                                  </p:childTnLst>
                                </p:cTn>
                              </p:par>
                              <p:par>
                                <p:cTn id="35" presetID="35" presetClass="emph" presetSubtype="0" repeatCount="indefinite" fill="hold" grpId="1" nodeType="withEffect">
                                  <p:stCondLst>
                                    <p:cond delay="0"/>
                                  </p:stCondLst>
                                  <p:endCondLst>
                                    <p:cond evt="onNext" delay="0">
                                      <p:tgtEl>
                                        <p:sldTgt/>
                                      </p:tgtEl>
                                    </p:cond>
                                  </p:endCondLst>
                                  <p:childTnLst>
                                    <p:anim calcmode="discrete" valueType="str">
                                      <p:cBhvr>
                                        <p:cTn id="36" dur="1000" fill="hold"/>
                                        <p:tgtEl>
                                          <p:spTgt spid="6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4" grpId="1"/>
      <p:bldP spid="65" grpId="0"/>
      <p:bldP spid="65" grpId="1"/>
      <p:bldP spid="66" grpId="0"/>
      <p:bldP spid="66"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63000">
              <a:srgbClr val="FFFF00"/>
            </a:gs>
            <a:gs pos="38000">
              <a:srgbClr val="FFFF00"/>
            </a:gs>
            <a:gs pos="100000">
              <a:srgbClr val="00B050"/>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9432"/>
            <a:ext cx="9183216" cy="7317432"/>
          </a:xfrm>
          <a:prstGeom prst="rect">
            <a:avLst/>
          </a:prstGeom>
        </p:spPr>
      </p:pic>
      <p:sp>
        <p:nvSpPr>
          <p:cNvPr id="18434" name="Rectangle 11"/>
          <p:cNvSpPr>
            <a:spLocks noChangeArrowheads="1"/>
          </p:cNvSpPr>
          <p:nvPr/>
        </p:nvSpPr>
        <p:spPr bwMode="auto">
          <a:xfrm>
            <a:off x="6819900" y="4291013"/>
            <a:ext cx="457200" cy="1828800"/>
          </a:xfrm>
          <a:prstGeom prst="rect">
            <a:avLst/>
          </a:prstGeom>
          <a:solidFill>
            <a:schemeClr val="bg1"/>
          </a:solidFill>
          <a:ln w="9525">
            <a:solidFill>
              <a:schemeClr val="tx1"/>
            </a:solidFill>
            <a:miter lim="800000"/>
            <a:headEnd/>
            <a:tailEnd/>
          </a:ln>
        </p:spPr>
        <p:txBody>
          <a:bodyPr wrap="none" anchor="ctr"/>
          <a:lstStyle/>
          <a:p>
            <a:endParaRPr lang="ru-RU">
              <a:latin typeface="Times New Roman" pitchFamily="18" charset="0"/>
            </a:endParaRPr>
          </a:p>
        </p:txBody>
      </p:sp>
      <p:sp>
        <p:nvSpPr>
          <p:cNvPr id="6" name="Rectangle 5"/>
          <p:cNvSpPr>
            <a:spLocks noChangeArrowheads="1"/>
          </p:cNvSpPr>
          <p:nvPr/>
        </p:nvSpPr>
        <p:spPr bwMode="auto">
          <a:xfrm>
            <a:off x="6362700" y="938213"/>
            <a:ext cx="1371600" cy="3352800"/>
          </a:xfrm>
          <a:prstGeom prst="rect">
            <a:avLst/>
          </a:prstGeom>
          <a:solidFill>
            <a:schemeClr val="tx1">
              <a:lumMod val="85000"/>
            </a:schemeClr>
          </a:solidFill>
          <a:ln w="57150" cmpd="thickThin">
            <a:solidFill>
              <a:schemeClr val="bg2">
                <a:lumMod val="75000"/>
                <a:lumOff val="25000"/>
              </a:schemeClr>
            </a:solidFill>
            <a:miter lim="800000"/>
            <a:headEnd/>
            <a:tailEnd/>
          </a:ln>
          <a:effectLst/>
          <a:extLst/>
        </p:spPr>
        <p:txBody>
          <a:bodyPr wrap="none" anchor="ctr"/>
          <a:lstStyle/>
          <a:p>
            <a:pPr fontAlgn="auto">
              <a:spcBef>
                <a:spcPts val="0"/>
              </a:spcBef>
              <a:spcAft>
                <a:spcPts val="0"/>
              </a:spcAft>
              <a:defRPr/>
            </a:pPr>
            <a:endParaRPr lang="ru-RU">
              <a:latin typeface="+mn-lt"/>
              <a:cs typeface="+mn-cs"/>
            </a:endParaRPr>
          </a:p>
        </p:txBody>
      </p:sp>
      <p:sp>
        <p:nvSpPr>
          <p:cNvPr id="7" name="Oval 6"/>
          <p:cNvSpPr>
            <a:spLocks noChangeArrowheads="1"/>
          </p:cNvSpPr>
          <p:nvPr/>
        </p:nvSpPr>
        <p:spPr bwMode="auto">
          <a:xfrm>
            <a:off x="6661150" y="1171575"/>
            <a:ext cx="774700" cy="704850"/>
          </a:xfrm>
          <a:prstGeom prst="ellipse">
            <a:avLst/>
          </a:prstGeom>
          <a:solidFill>
            <a:srgbClr val="FF3300"/>
          </a:solidFill>
          <a:ln w="38100">
            <a:solidFill>
              <a:schemeClr val="bg2">
                <a:lumMod val="95000"/>
                <a:lumOff val="5000"/>
              </a:schemeClr>
            </a:solidFill>
            <a:round/>
            <a:headEnd/>
            <a:tailEnd/>
          </a:ln>
          <a:effectLst/>
          <a:extLst/>
        </p:spPr>
        <p:txBody>
          <a:bodyPr wrap="none" anchor="ctr"/>
          <a:lstStyle/>
          <a:p>
            <a:pPr algn="ctr" fontAlgn="auto">
              <a:spcBef>
                <a:spcPts val="0"/>
              </a:spcBef>
              <a:spcAft>
                <a:spcPts val="0"/>
              </a:spcAft>
              <a:defRPr/>
            </a:pPr>
            <a:endParaRPr lang="ru-RU">
              <a:solidFill>
                <a:srgbClr val="FF3300"/>
              </a:solidFill>
              <a:latin typeface="+mn-lt"/>
              <a:cs typeface="+mn-cs"/>
            </a:endParaRPr>
          </a:p>
        </p:txBody>
      </p:sp>
      <p:sp>
        <p:nvSpPr>
          <p:cNvPr id="8" name="Oval 7"/>
          <p:cNvSpPr>
            <a:spLocks noChangeArrowheads="1"/>
          </p:cNvSpPr>
          <p:nvPr/>
        </p:nvSpPr>
        <p:spPr bwMode="auto">
          <a:xfrm>
            <a:off x="6661150" y="2112963"/>
            <a:ext cx="774700" cy="704850"/>
          </a:xfrm>
          <a:prstGeom prst="ellipse">
            <a:avLst/>
          </a:prstGeom>
          <a:solidFill>
            <a:srgbClr val="FFFF00"/>
          </a:solidFill>
          <a:ln w="38100">
            <a:solidFill>
              <a:schemeClr val="bg2">
                <a:lumMod val="95000"/>
                <a:lumOff val="5000"/>
              </a:schemeClr>
            </a:solidFill>
            <a:round/>
            <a:headEnd/>
            <a:tailEnd/>
          </a:ln>
          <a:effectLst/>
          <a:extLst/>
        </p:spPr>
        <p:txBody>
          <a:bodyPr wrap="none" anchor="ctr"/>
          <a:lstStyle/>
          <a:p>
            <a:pPr fontAlgn="auto">
              <a:spcBef>
                <a:spcPts val="0"/>
              </a:spcBef>
              <a:spcAft>
                <a:spcPts val="0"/>
              </a:spcAft>
              <a:defRPr/>
            </a:pPr>
            <a:endParaRPr lang="ru-RU">
              <a:latin typeface="+mn-lt"/>
              <a:cs typeface="+mn-cs"/>
            </a:endParaRPr>
          </a:p>
        </p:txBody>
      </p:sp>
      <p:sp>
        <p:nvSpPr>
          <p:cNvPr id="9" name="Oval 8"/>
          <p:cNvSpPr>
            <a:spLocks noChangeArrowheads="1"/>
          </p:cNvSpPr>
          <p:nvPr/>
        </p:nvSpPr>
        <p:spPr bwMode="auto">
          <a:xfrm>
            <a:off x="6661150" y="3111500"/>
            <a:ext cx="774700" cy="706438"/>
          </a:xfrm>
          <a:prstGeom prst="ellipse">
            <a:avLst/>
          </a:prstGeom>
          <a:solidFill>
            <a:srgbClr val="009900"/>
          </a:solidFill>
          <a:ln w="38100">
            <a:solidFill>
              <a:schemeClr val="bg2">
                <a:lumMod val="95000"/>
                <a:lumOff val="5000"/>
              </a:schemeClr>
            </a:solidFill>
            <a:round/>
            <a:headEnd/>
            <a:tailEnd/>
          </a:ln>
          <a:effectLst/>
          <a:extLst/>
        </p:spPr>
        <p:txBody>
          <a:bodyPr wrap="none" anchor="ctr"/>
          <a:lstStyle/>
          <a:p>
            <a:pPr fontAlgn="auto">
              <a:spcBef>
                <a:spcPts val="0"/>
              </a:spcBef>
              <a:spcAft>
                <a:spcPts val="0"/>
              </a:spcAft>
              <a:defRPr/>
            </a:pPr>
            <a:endParaRPr lang="ru-RU">
              <a:latin typeface="+mn-lt"/>
              <a:cs typeface="+mn-cs"/>
            </a:endParaRPr>
          </a:p>
        </p:txBody>
      </p:sp>
      <p:sp>
        <p:nvSpPr>
          <p:cNvPr id="18439" name="Line 10"/>
          <p:cNvSpPr>
            <a:spLocks noChangeShapeType="1"/>
          </p:cNvSpPr>
          <p:nvPr/>
        </p:nvSpPr>
        <p:spPr bwMode="auto">
          <a:xfrm flipH="1">
            <a:off x="6515100" y="6119813"/>
            <a:ext cx="990600" cy="0"/>
          </a:xfrm>
          <a:prstGeom prst="line">
            <a:avLst/>
          </a:prstGeom>
          <a:noFill/>
          <a:ln w="57150">
            <a:solidFill>
              <a:schemeClr val="bg1"/>
            </a:solidFill>
            <a:round/>
            <a:headEnd/>
            <a:tailEnd/>
          </a:ln>
        </p:spPr>
        <p:txBody>
          <a:bodyPr/>
          <a:lstStyle/>
          <a:p>
            <a:endParaRPr lang="ru-RU"/>
          </a:p>
        </p:txBody>
      </p:sp>
      <p:sp>
        <p:nvSpPr>
          <p:cNvPr id="18440" name="Прямоугольник 9"/>
          <p:cNvSpPr>
            <a:spLocks noChangeArrowheads="1"/>
          </p:cNvSpPr>
          <p:nvPr/>
        </p:nvSpPr>
        <p:spPr bwMode="auto">
          <a:xfrm>
            <a:off x="2843808" y="938213"/>
            <a:ext cx="3449600" cy="3539430"/>
          </a:xfrm>
          <a:prstGeom prst="rect">
            <a:avLst/>
          </a:prstGeom>
          <a:noFill/>
          <a:ln w="9525">
            <a:noFill/>
            <a:miter lim="800000"/>
            <a:headEnd/>
            <a:tailEnd/>
          </a:ln>
        </p:spPr>
        <p:txBody>
          <a:bodyPr wrap="square">
            <a:spAutoFit/>
          </a:bodyPr>
          <a:lstStyle/>
          <a:p>
            <a:r>
              <a:rPr lang="ru-RU" sz="3200" dirty="0">
                <a:solidFill>
                  <a:srgbClr val="FF0000"/>
                </a:solidFill>
                <a:latin typeface="Segoe UI Semilight" pitchFamily="34" charset="0"/>
                <a:cs typeface="Segoe UI Semilight" pitchFamily="34" charset="0"/>
              </a:rPr>
              <a:t>Этот</a:t>
            </a:r>
            <a:r>
              <a:rPr lang="ru-RU" sz="3200" dirty="0">
                <a:solidFill>
                  <a:srgbClr val="002060"/>
                </a:solidFill>
                <a:latin typeface="Segoe UI Semilight" pitchFamily="34" charset="0"/>
                <a:cs typeface="Segoe UI Semilight" pitchFamily="34" charset="0"/>
              </a:rPr>
              <a:t> свет — твой первый друг —</a:t>
            </a:r>
            <a:br>
              <a:rPr lang="ru-RU" sz="3200" dirty="0">
                <a:solidFill>
                  <a:srgbClr val="002060"/>
                </a:solidFill>
                <a:latin typeface="Segoe UI Semilight" pitchFamily="34" charset="0"/>
                <a:cs typeface="Segoe UI Semilight" pitchFamily="34" charset="0"/>
              </a:rPr>
            </a:br>
            <a:r>
              <a:rPr lang="ru-RU" sz="3200" dirty="0">
                <a:solidFill>
                  <a:srgbClr val="002060"/>
                </a:solidFill>
                <a:latin typeface="Segoe UI Semilight" pitchFamily="34" charset="0"/>
                <a:cs typeface="Segoe UI Semilight" pitchFamily="34" charset="0"/>
              </a:rPr>
              <a:t>Деловито строгий.</a:t>
            </a:r>
            <a:br>
              <a:rPr lang="ru-RU" sz="3200" dirty="0">
                <a:solidFill>
                  <a:srgbClr val="002060"/>
                </a:solidFill>
                <a:latin typeface="Segoe UI Semilight" pitchFamily="34" charset="0"/>
                <a:cs typeface="Segoe UI Semilight" pitchFamily="34" charset="0"/>
              </a:rPr>
            </a:br>
            <a:r>
              <a:rPr lang="ru-RU" sz="3200" dirty="0">
                <a:solidFill>
                  <a:srgbClr val="002060"/>
                </a:solidFill>
                <a:latin typeface="Segoe UI Semilight" pitchFamily="34" charset="0"/>
                <a:cs typeface="Segoe UI Semilight" pitchFamily="34" charset="0"/>
              </a:rPr>
              <a:t>Если он </a:t>
            </a:r>
            <a:r>
              <a:rPr lang="ru-RU" sz="3200" dirty="0" smtClean="0">
                <a:solidFill>
                  <a:srgbClr val="002060"/>
                </a:solidFill>
                <a:latin typeface="Segoe UI Semilight" pitchFamily="34" charset="0"/>
                <a:cs typeface="Segoe UI Semilight" pitchFamily="34" charset="0"/>
              </a:rPr>
              <a:t>зажегся </a:t>
            </a:r>
            <a:r>
              <a:rPr lang="ru-RU" sz="3200" dirty="0">
                <a:solidFill>
                  <a:srgbClr val="002060"/>
                </a:solidFill>
                <a:latin typeface="Segoe UI Semilight" pitchFamily="34" charset="0"/>
                <a:cs typeface="Segoe UI Semilight" pitchFamily="34" charset="0"/>
              </a:rPr>
              <a:t>вдруг —</a:t>
            </a:r>
            <a:br>
              <a:rPr lang="ru-RU" sz="3200" dirty="0">
                <a:solidFill>
                  <a:srgbClr val="002060"/>
                </a:solidFill>
                <a:latin typeface="Segoe UI Semilight" pitchFamily="34" charset="0"/>
                <a:cs typeface="Segoe UI Semilight" pitchFamily="34" charset="0"/>
              </a:rPr>
            </a:br>
            <a:r>
              <a:rPr lang="ru-RU" sz="3200" dirty="0">
                <a:solidFill>
                  <a:srgbClr val="002060"/>
                </a:solidFill>
                <a:latin typeface="Segoe UI Semilight" pitchFamily="34" charset="0"/>
                <a:cs typeface="Segoe UI Semilight" pitchFamily="34" charset="0"/>
              </a:rPr>
              <a:t>Нет пути дороги.</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3933"/>
            <a:ext cx="2663974" cy="250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0000"/>
            </a:gs>
            <a:gs pos="3000">
              <a:srgbClr val="FF0000"/>
            </a:gs>
            <a:gs pos="39000">
              <a:srgbClr val="FFFF00"/>
            </a:gs>
            <a:gs pos="63000">
              <a:srgbClr val="FFFF00"/>
            </a:gs>
            <a:gs pos="100000">
              <a:srgbClr val="00B050"/>
            </a:gs>
          </a:gsLst>
          <a:path path="rect">
            <a:fillToRect l="100000" t="100000"/>
          </a:path>
        </a:gradFill>
        <a:effectLst/>
      </p:bgPr>
    </p:bg>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9432"/>
            <a:ext cx="9183216" cy="7317432"/>
          </a:xfrm>
          <a:prstGeom prst="rect">
            <a:avLst/>
          </a:prstGeom>
        </p:spPr>
      </p:pic>
      <p:sp>
        <p:nvSpPr>
          <p:cNvPr id="5" name="Rectangle 11"/>
          <p:cNvSpPr>
            <a:spLocks noChangeArrowheads="1"/>
          </p:cNvSpPr>
          <p:nvPr/>
        </p:nvSpPr>
        <p:spPr bwMode="auto">
          <a:xfrm>
            <a:off x="6491288" y="4405313"/>
            <a:ext cx="457200" cy="1828800"/>
          </a:xfrm>
          <a:prstGeom prst="rect">
            <a:avLst/>
          </a:prstGeom>
          <a:solidFill>
            <a:schemeClr val="bg1"/>
          </a:solidFill>
          <a:ln w="9525">
            <a:solidFill>
              <a:schemeClr val="tx1"/>
            </a:solidFill>
            <a:miter lim="800000"/>
            <a:headEnd/>
            <a:tailEnd/>
          </a:ln>
          <a:effectLst/>
          <a:extLst/>
        </p:spPr>
        <p:txBody>
          <a:bodyPr wrap="none" anchor="ctr"/>
          <a:lstStyle/>
          <a:p>
            <a:pPr fontAlgn="auto">
              <a:spcBef>
                <a:spcPts val="0"/>
              </a:spcBef>
              <a:spcAft>
                <a:spcPts val="0"/>
              </a:spcAft>
              <a:defRPr/>
            </a:pPr>
            <a:endParaRPr lang="ru-RU">
              <a:solidFill>
                <a:schemeClr val="bg1">
                  <a:lumMod val="95000"/>
                  <a:lumOff val="5000"/>
                </a:schemeClr>
              </a:solidFill>
              <a:latin typeface="+mn-lt"/>
              <a:cs typeface="+mn-cs"/>
            </a:endParaRPr>
          </a:p>
        </p:txBody>
      </p:sp>
      <p:sp>
        <p:nvSpPr>
          <p:cNvPr id="6" name="Rectangle 5"/>
          <p:cNvSpPr>
            <a:spLocks noChangeArrowheads="1"/>
          </p:cNvSpPr>
          <p:nvPr/>
        </p:nvSpPr>
        <p:spPr bwMode="auto">
          <a:xfrm>
            <a:off x="6034088" y="1052513"/>
            <a:ext cx="1371600" cy="3352800"/>
          </a:xfrm>
          <a:prstGeom prst="rect">
            <a:avLst/>
          </a:prstGeom>
          <a:solidFill>
            <a:srgbClr val="C0C0C0"/>
          </a:solidFill>
          <a:ln w="57150" cmpd="thickThin">
            <a:solidFill>
              <a:schemeClr val="bg2">
                <a:lumMod val="95000"/>
                <a:lumOff val="5000"/>
              </a:schemeClr>
            </a:solidFill>
            <a:miter lim="800000"/>
            <a:headEnd/>
            <a:tailEnd/>
          </a:ln>
          <a:effectLst/>
          <a:extLst/>
        </p:spPr>
        <p:txBody>
          <a:bodyPr wrap="none" anchor="ctr"/>
          <a:lstStyle/>
          <a:p>
            <a:pPr fontAlgn="auto">
              <a:spcBef>
                <a:spcPts val="0"/>
              </a:spcBef>
              <a:spcAft>
                <a:spcPts val="0"/>
              </a:spcAft>
              <a:defRPr/>
            </a:pPr>
            <a:endParaRPr lang="ru-RU">
              <a:latin typeface="+mn-lt"/>
              <a:cs typeface="+mn-cs"/>
            </a:endParaRPr>
          </a:p>
        </p:txBody>
      </p:sp>
      <p:sp>
        <p:nvSpPr>
          <p:cNvPr id="7" name="Oval 6"/>
          <p:cNvSpPr>
            <a:spLocks noChangeArrowheads="1"/>
          </p:cNvSpPr>
          <p:nvPr/>
        </p:nvSpPr>
        <p:spPr bwMode="auto">
          <a:xfrm>
            <a:off x="6332538" y="1284288"/>
            <a:ext cx="774700" cy="706437"/>
          </a:xfrm>
          <a:prstGeom prst="ellipse">
            <a:avLst/>
          </a:prstGeom>
          <a:solidFill>
            <a:srgbClr val="FF3300"/>
          </a:solidFill>
          <a:ln w="38100">
            <a:solidFill>
              <a:schemeClr val="bg2">
                <a:lumMod val="95000"/>
                <a:lumOff val="5000"/>
              </a:schemeClr>
            </a:solidFill>
            <a:round/>
            <a:headEnd/>
            <a:tailEnd/>
          </a:ln>
          <a:effectLst/>
          <a:extLst/>
        </p:spPr>
        <p:txBody>
          <a:bodyPr wrap="none" anchor="ctr"/>
          <a:lstStyle/>
          <a:p>
            <a:pPr algn="ctr" fontAlgn="auto">
              <a:spcBef>
                <a:spcPts val="0"/>
              </a:spcBef>
              <a:spcAft>
                <a:spcPts val="0"/>
              </a:spcAft>
              <a:defRPr/>
            </a:pPr>
            <a:endParaRPr lang="ru-RU">
              <a:solidFill>
                <a:srgbClr val="FF3300"/>
              </a:solidFill>
              <a:latin typeface="+mn-lt"/>
              <a:cs typeface="+mn-cs"/>
            </a:endParaRPr>
          </a:p>
        </p:txBody>
      </p:sp>
      <p:sp>
        <p:nvSpPr>
          <p:cNvPr id="8" name="Oval 7"/>
          <p:cNvSpPr>
            <a:spLocks noChangeArrowheads="1"/>
          </p:cNvSpPr>
          <p:nvPr/>
        </p:nvSpPr>
        <p:spPr bwMode="auto">
          <a:xfrm>
            <a:off x="6332538" y="2225675"/>
            <a:ext cx="774700" cy="706438"/>
          </a:xfrm>
          <a:prstGeom prst="ellipse">
            <a:avLst/>
          </a:prstGeom>
          <a:solidFill>
            <a:srgbClr val="FFFF00"/>
          </a:solidFill>
          <a:ln w="38100">
            <a:solidFill>
              <a:schemeClr val="bg2">
                <a:lumMod val="95000"/>
                <a:lumOff val="5000"/>
              </a:schemeClr>
            </a:solidFill>
            <a:round/>
            <a:headEnd/>
            <a:tailEnd/>
          </a:ln>
          <a:effectLst/>
          <a:extLst/>
        </p:spPr>
        <p:txBody>
          <a:bodyPr wrap="none" anchor="ctr"/>
          <a:lstStyle/>
          <a:p>
            <a:pPr fontAlgn="auto">
              <a:spcBef>
                <a:spcPts val="0"/>
              </a:spcBef>
              <a:spcAft>
                <a:spcPts val="0"/>
              </a:spcAft>
              <a:defRPr/>
            </a:pPr>
            <a:endParaRPr lang="ru-RU">
              <a:latin typeface="+mn-lt"/>
              <a:cs typeface="+mn-cs"/>
            </a:endParaRPr>
          </a:p>
        </p:txBody>
      </p:sp>
      <p:sp>
        <p:nvSpPr>
          <p:cNvPr id="9" name="Oval 8"/>
          <p:cNvSpPr>
            <a:spLocks noChangeArrowheads="1"/>
          </p:cNvSpPr>
          <p:nvPr/>
        </p:nvSpPr>
        <p:spPr bwMode="auto">
          <a:xfrm>
            <a:off x="6332538" y="3225800"/>
            <a:ext cx="774700" cy="704850"/>
          </a:xfrm>
          <a:prstGeom prst="ellipse">
            <a:avLst/>
          </a:prstGeom>
          <a:solidFill>
            <a:srgbClr val="009900"/>
          </a:solidFill>
          <a:ln w="38100">
            <a:solidFill>
              <a:schemeClr val="bg2">
                <a:lumMod val="95000"/>
                <a:lumOff val="5000"/>
              </a:schemeClr>
            </a:solidFill>
            <a:round/>
            <a:headEnd/>
            <a:tailEnd/>
          </a:ln>
          <a:effectLst/>
          <a:extLst/>
        </p:spPr>
        <p:txBody>
          <a:bodyPr wrap="none" anchor="ctr"/>
          <a:lstStyle/>
          <a:p>
            <a:pPr fontAlgn="auto">
              <a:spcBef>
                <a:spcPts val="0"/>
              </a:spcBef>
              <a:spcAft>
                <a:spcPts val="0"/>
              </a:spcAft>
              <a:defRPr/>
            </a:pPr>
            <a:endParaRPr lang="ru-RU">
              <a:latin typeface="+mn-lt"/>
              <a:cs typeface="+mn-cs"/>
            </a:endParaRPr>
          </a:p>
        </p:txBody>
      </p:sp>
      <p:sp>
        <p:nvSpPr>
          <p:cNvPr id="19463" name="Line 10"/>
          <p:cNvSpPr>
            <a:spLocks noChangeShapeType="1"/>
          </p:cNvSpPr>
          <p:nvPr/>
        </p:nvSpPr>
        <p:spPr bwMode="auto">
          <a:xfrm flipH="1">
            <a:off x="6224588" y="6234113"/>
            <a:ext cx="990600" cy="0"/>
          </a:xfrm>
          <a:prstGeom prst="line">
            <a:avLst/>
          </a:prstGeom>
          <a:noFill/>
          <a:ln w="57150">
            <a:solidFill>
              <a:schemeClr val="bg1"/>
            </a:solidFill>
            <a:round/>
            <a:headEnd/>
            <a:tailEnd/>
          </a:ln>
        </p:spPr>
        <p:txBody>
          <a:bodyPr/>
          <a:lstStyle/>
          <a:p>
            <a:endParaRPr lang="ru-RU"/>
          </a:p>
        </p:txBody>
      </p:sp>
      <p:sp>
        <p:nvSpPr>
          <p:cNvPr id="19464" name="Прямоугольник 9"/>
          <p:cNvSpPr>
            <a:spLocks noChangeArrowheads="1"/>
          </p:cNvSpPr>
          <p:nvPr/>
        </p:nvSpPr>
        <p:spPr bwMode="auto">
          <a:xfrm>
            <a:off x="2751982" y="793811"/>
            <a:ext cx="3217242" cy="4524315"/>
          </a:xfrm>
          <a:prstGeom prst="rect">
            <a:avLst/>
          </a:prstGeom>
          <a:noFill/>
          <a:ln w="9525">
            <a:noFill/>
            <a:miter lim="800000"/>
            <a:headEnd/>
            <a:tailEnd/>
          </a:ln>
        </p:spPr>
        <p:txBody>
          <a:bodyPr wrap="square">
            <a:spAutoFit/>
          </a:bodyPr>
          <a:lstStyle/>
          <a:p>
            <a:r>
              <a:rPr lang="ru-RU" sz="3200" dirty="0">
                <a:solidFill>
                  <a:srgbClr val="FFFF00"/>
                </a:solidFill>
                <a:latin typeface="Segoe UI Semilight" pitchFamily="34" charset="0"/>
                <a:cs typeface="Segoe UI Semilight" pitchFamily="34" charset="0"/>
              </a:rPr>
              <a:t>Этот </a:t>
            </a:r>
            <a:r>
              <a:rPr lang="ru-RU" sz="3200" dirty="0">
                <a:solidFill>
                  <a:srgbClr val="002060"/>
                </a:solidFill>
                <a:latin typeface="Segoe UI Semilight" pitchFamily="34" charset="0"/>
                <a:cs typeface="Segoe UI Semilight" pitchFamily="34" charset="0"/>
              </a:rPr>
              <a:t>свет — твой друг второй</a:t>
            </a:r>
            <a:br>
              <a:rPr lang="ru-RU" sz="3200" dirty="0">
                <a:solidFill>
                  <a:srgbClr val="002060"/>
                </a:solidFill>
                <a:latin typeface="Segoe UI Semilight" pitchFamily="34" charset="0"/>
                <a:cs typeface="Segoe UI Semilight" pitchFamily="34" charset="0"/>
              </a:rPr>
            </a:br>
            <a:r>
              <a:rPr lang="ru-RU" sz="3200" dirty="0">
                <a:solidFill>
                  <a:srgbClr val="002060"/>
                </a:solidFill>
                <a:latin typeface="Segoe UI Semilight" pitchFamily="34" charset="0"/>
                <a:cs typeface="Segoe UI Semilight" pitchFamily="34" charset="0"/>
              </a:rPr>
              <a:t>Даёт совет толковый:</a:t>
            </a:r>
            <a:br>
              <a:rPr lang="ru-RU" sz="3200" dirty="0">
                <a:solidFill>
                  <a:srgbClr val="002060"/>
                </a:solidFill>
                <a:latin typeface="Segoe UI Semilight" pitchFamily="34" charset="0"/>
                <a:cs typeface="Segoe UI Semilight" pitchFamily="34" charset="0"/>
              </a:rPr>
            </a:br>
            <a:r>
              <a:rPr lang="ru-RU" sz="3200" dirty="0">
                <a:solidFill>
                  <a:srgbClr val="002060"/>
                </a:solidFill>
                <a:latin typeface="Segoe UI Semilight" pitchFamily="34" charset="0"/>
                <a:cs typeface="Segoe UI Semilight" pitchFamily="34" charset="0"/>
              </a:rPr>
              <a:t>Стой! Внимание утрой!</a:t>
            </a:r>
            <a:br>
              <a:rPr lang="ru-RU" sz="3200" dirty="0">
                <a:solidFill>
                  <a:srgbClr val="002060"/>
                </a:solidFill>
                <a:latin typeface="Segoe UI Semilight" pitchFamily="34" charset="0"/>
                <a:cs typeface="Segoe UI Semilight" pitchFamily="34" charset="0"/>
              </a:rPr>
            </a:br>
            <a:r>
              <a:rPr lang="ru-RU" sz="3200" dirty="0">
                <a:solidFill>
                  <a:srgbClr val="002060"/>
                </a:solidFill>
                <a:latin typeface="Segoe UI Semilight" pitchFamily="34" charset="0"/>
                <a:cs typeface="Segoe UI Semilight" pitchFamily="34" charset="0"/>
              </a:rPr>
              <a:t>Жди сигналов новых!</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860"/>
            <a:ext cx="2663974" cy="250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50000"/>
            </a:gs>
            <a:gs pos="42000">
              <a:srgbClr val="FFFF3B"/>
            </a:gs>
            <a:gs pos="63000">
              <a:srgbClr val="FFFF00"/>
            </a:gs>
            <a:gs pos="100000">
              <a:srgbClr val="00B050"/>
            </a:gs>
          </a:gsLst>
          <a:lin ang="2700000" scaled="1"/>
        </a:gradFill>
        <a:effectLst/>
      </p:bgPr>
    </p:bg>
    <p:spTree>
      <p:nvGrpSpPr>
        <p:cNvPr id="1" name=""/>
        <p:cNvGrpSpPr/>
        <p:nvPr/>
      </p:nvGrpSpPr>
      <p:grpSpPr>
        <a:xfrm>
          <a:off x="0" y="0"/>
          <a:ext cx="0" cy="0"/>
          <a:chOff x="0" y="0"/>
          <a:chExt cx="0" cy="0"/>
        </a:xfrm>
      </p:grpSpPr>
      <p:pic>
        <p:nvPicPr>
          <p:cNvPr id="12" name="Рисунок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9432"/>
            <a:ext cx="9183216" cy="7317432"/>
          </a:xfrm>
          <a:prstGeom prst="rect">
            <a:avLst/>
          </a:prstGeom>
        </p:spPr>
      </p:pic>
      <p:sp>
        <p:nvSpPr>
          <p:cNvPr id="20482" name="Прямоугольник 9"/>
          <p:cNvSpPr>
            <a:spLocks noChangeArrowheads="1"/>
          </p:cNvSpPr>
          <p:nvPr/>
        </p:nvSpPr>
        <p:spPr bwMode="auto">
          <a:xfrm>
            <a:off x="2844006" y="908720"/>
            <a:ext cx="2951957" cy="4524315"/>
          </a:xfrm>
          <a:prstGeom prst="rect">
            <a:avLst/>
          </a:prstGeom>
          <a:noFill/>
          <a:ln w="9525">
            <a:noFill/>
            <a:miter lim="800000"/>
            <a:headEnd/>
            <a:tailEnd/>
          </a:ln>
        </p:spPr>
        <p:txBody>
          <a:bodyPr wrap="square">
            <a:spAutoFit/>
          </a:bodyPr>
          <a:lstStyle/>
          <a:p>
            <a:r>
              <a:rPr lang="ru-RU" sz="3200" dirty="0">
                <a:solidFill>
                  <a:srgbClr val="00B050"/>
                </a:solidFill>
                <a:latin typeface="Segoe UI Semilight" pitchFamily="34" charset="0"/>
                <a:cs typeface="Segoe UI Semilight" pitchFamily="34" charset="0"/>
              </a:rPr>
              <a:t>Третий</a:t>
            </a:r>
            <a:r>
              <a:rPr lang="ru-RU" sz="3200" dirty="0">
                <a:solidFill>
                  <a:srgbClr val="002060"/>
                </a:solidFill>
                <a:latin typeface="Segoe UI Semilight" pitchFamily="34" charset="0"/>
                <a:cs typeface="Segoe UI Semilight" pitchFamily="34" charset="0"/>
              </a:rPr>
              <a:t> друг тебе мигнул</a:t>
            </a:r>
            <a:br>
              <a:rPr lang="ru-RU" sz="3200" dirty="0">
                <a:solidFill>
                  <a:srgbClr val="002060"/>
                </a:solidFill>
                <a:latin typeface="Segoe UI Semilight" pitchFamily="34" charset="0"/>
                <a:cs typeface="Segoe UI Semilight" pitchFamily="34" charset="0"/>
              </a:rPr>
            </a:br>
            <a:r>
              <a:rPr lang="ru-RU" sz="3200" dirty="0">
                <a:solidFill>
                  <a:srgbClr val="002060"/>
                </a:solidFill>
                <a:latin typeface="Segoe UI Semilight" pitchFamily="34" charset="0"/>
                <a:cs typeface="Segoe UI Semilight" pitchFamily="34" charset="0"/>
              </a:rPr>
              <a:t>Своим надежным</a:t>
            </a:r>
            <a:r>
              <a:rPr lang="ru-RU" sz="3200" dirty="0">
                <a:solidFill>
                  <a:srgbClr val="009900"/>
                </a:solidFill>
                <a:latin typeface="Segoe UI Semilight" pitchFamily="34" charset="0"/>
                <a:cs typeface="Segoe UI Semilight" pitchFamily="34" charset="0"/>
              </a:rPr>
              <a:t> </a:t>
            </a:r>
            <a:r>
              <a:rPr lang="ru-RU" sz="3200" dirty="0">
                <a:solidFill>
                  <a:srgbClr val="002060"/>
                </a:solidFill>
                <a:latin typeface="Segoe UI Semilight" pitchFamily="34" charset="0"/>
                <a:cs typeface="Segoe UI Semilight" pitchFamily="34" charset="0"/>
              </a:rPr>
              <a:t>светом:</a:t>
            </a:r>
            <a:br>
              <a:rPr lang="ru-RU" sz="3200" dirty="0">
                <a:solidFill>
                  <a:srgbClr val="002060"/>
                </a:solidFill>
                <a:latin typeface="Segoe UI Semilight" pitchFamily="34" charset="0"/>
                <a:cs typeface="Segoe UI Semilight" pitchFamily="34" charset="0"/>
              </a:rPr>
            </a:br>
            <a:r>
              <a:rPr lang="ru-RU" sz="3200" dirty="0">
                <a:solidFill>
                  <a:srgbClr val="002060"/>
                </a:solidFill>
                <a:latin typeface="Segoe UI Semilight" pitchFamily="34" charset="0"/>
                <a:cs typeface="Segoe UI Semilight" pitchFamily="34" charset="0"/>
              </a:rPr>
              <a:t>Проходи! Угрозы нет!</a:t>
            </a:r>
            <a:br>
              <a:rPr lang="ru-RU" sz="3200" dirty="0">
                <a:solidFill>
                  <a:srgbClr val="002060"/>
                </a:solidFill>
                <a:latin typeface="Segoe UI Semilight" pitchFamily="34" charset="0"/>
                <a:cs typeface="Segoe UI Semilight" pitchFamily="34" charset="0"/>
              </a:rPr>
            </a:br>
            <a:r>
              <a:rPr lang="ru-RU" sz="3200" dirty="0">
                <a:solidFill>
                  <a:srgbClr val="002060"/>
                </a:solidFill>
                <a:latin typeface="Segoe UI Semilight" pitchFamily="34" charset="0"/>
                <a:cs typeface="Segoe UI Semilight" pitchFamily="34" charset="0"/>
              </a:rPr>
              <a:t>Я уверен в этом!</a:t>
            </a:r>
          </a:p>
        </p:txBody>
      </p:sp>
      <p:sp>
        <p:nvSpPr>
          <p:cNvPr id="5" name="Rectangle 11"/>
          <p:cNvSpPr>
            <a:spLocks noChangeArrowheads="1"/>
          </p:cNvSpPr>
          <p:nvPr/>
        </p:nvSpPr>
        <p:spPr bwMode="auto">
          <a:xfrm>
            <a:off x="6497638" y="4433888"/>
            <a:ext cx="457200" cy="1828800"/>
          </a:xfrm>
          <a:prstGeom prst="rect">
            <a:avLst/>
          </a:prstGeom>
          <a:solidFill>
            <a:schemeClr val="bg2">
              <a:lumMod val="85000"/>
              <a:lumOff val="15000"/>
            </a:schemeClr>
          </a:solidFill>
          <a:ln w="9525">
            <a:solidFill>
              <a:schemeClr val="tx1"/>
            </a:solidFill>
            <a:miter lim="800000"/>
            <a:headEnd/>
            <a:tailEnd/>
          </a:ln>
          <a:effectLst/>
          <a:extLst/>
        </p:spPr>
        <p:txBody>
          <a:bodyPr wrap="none" anchor="ctr"/>
          <a:lstStyle/>
          <a:p>
            <a:pPr fontAlgn="auto">
              <a:spcBef>
                <a:spcPts val="0"/>
              </a:spcBef>
              <a:spcAft>
                <a:spcPts val="0"/>
              </a:spcAft>
              <a:defRPr/>
            </a:pPr>
            <a:endParaRPr lang="ru-RU">
              <a:latin typeface="+mn-lt"/>
              <a:cs typeface="+mn-cs"/>
            </a:endParaRPr>
          </a:p>
        </p:txBody>
      </p:sp>
      <p:sp>
        <p:nvSpPr>
          <p:cNvPr id="6" name="Rectangle 5"/>
          <p:cNvSpPr>
            <a:spLocks noChangeArrowheads="1"/>
          </p:cNvSpPr>
          <p:nvPr/>
        </p:nvSpPr>
        <p:spPr bwMode="auto">
          <a:xfrm>
            <a:off x="6040438" y="1081088"/>
            <a:ext cx="1371600" cy="3352800"/>
          </a:xfrm>
          <a:prstGeom prst="rect">
            <a:avLst/>
          </a:prstGeom>
          <a:solidFill>
            <a:srgbClr val="C0C0C0"/>
          </a:solidFill>
          <a:ln w="57150" cmpd="thickThin">
            <a:solidFill>
              <a:schemeClr val="bg2">
                <a:lumMod val="85000"/>
                <a:lumOff val="15000"/>
              </a:schemeClr>
            </a:solidFill>
            <a:miter lim="800000"/>
            <a:headEnd/>
            <a:tailEnd/>
          </a:ln>
          <a:effectLst/>
          <a:extLst/>
        </p:spPr>
        <p:txBody>
          <a:bodyPr wrap="none" anchor="ctr"/>
          <a:lstStyle/>
          <a:p>
            <a:pPr fontAlgn="auto">
              <a:spcBef>
                <a:spcPts val="0"/>
              </a:spcBef>
              <a:spcAft>
                <a:spcPts val="0"/>
              </a:spcAft>
              <a:defRPr/>
            </a:pPr>
            <a:endParaRPr lang="ru-RU">
              <a:latin typeface="+mn-lt"/>
              <a:cs typeface="+mn-cs"/>
            </a:endParaRPr>
          </a:p>
        </p:txBody>
      </p:sp>
      <p:sp>
        <p:nvSpPr>
          <p:cNvPr id="20486" name="Oval 6"/>
          <p:cNvSpPr>
            <a:spLocks noChangeArrowheads="1"/>
          </p:cNvSpPr>
          <p:nvPr/>
        </p:nvSpPr>
        <p:spPr bwMode="auto">
          <a:xfrm>
            <a:off x="6337300" y="1312863"/>
            <a:ext cx="776288" cy="704850"/>
          </a:xfrm>
          <a:prstGeom prst="ellipse">
            <a:avLst/>
          </a:prstGeom>
          <a:solidFill>
            <a:srgbClr val="FF3300"/>
          </a:solidFill>
          <a:ln w="38100">
            <a:solidFill>
              <a:schemeClr val="bg1"/>
            </a:solidFill>
            <a:round/>
            <a:headEnd/>
            <a:tailEnd/>
          </a:ln>
        </p:spPr>
        <p:txBody>
          <a:bodyPr wrap="none" anchor="ctr"/>
          <a:lstStyle/>
          <a:p>
            <a:pPr algn="ctr"/>
            <a:endParaRPr lang="ru-RU">
              <a:solidFill>
                <a:srgbClr val="FF3300"/>
              </a:solidFill>
              <a:latin typeface="Times New Roman" pitchFamily="18" charset="0"/>
            </a:endParaRPr>
          </a:p>
        </p:txBody>
      </p:sp>
      <p:sp>
        <p:nvSpPr>
          <p:cNvPr id="20487" name="Oval 7"/>
          <p:cNvSpPr>
            <a:spLocks noChangeArrowheads="1"/>
          </p:cNvSpPr>
          <p:nvPr/>
        </p:nvSpPr>
        <p:spPr bwMode="auto">
          <a:xfrm>
            <a:off x="6337300" y="2254250"/>
            <a:ext cx="776288" cy="704850"/>
          </a:xfrm>
          <a:prstGeom prst="ellipse">
            <a:avLst/>
          </a:prstGeom>
          <a:solidFill>
            <a:srgbClr val="FFFF00"/>
          </a:solidFill>
          <a:ln w="38100">
            <a:solidFill>
              <a:schemeClr val="bg1"/>
            </a:solidFill>
            <a:round/>
            <a:headEnd/>
            <a:tailEnd/>
          </a:ln>
        </p:spPr>
        <p:txBody>
          <a:bodyPr wrap="none" anchor="ctr"/>
          <a:lstStyle/>
          <a:p>
            <a:endParaRPr lang="ru-RU">
              <a:latin typeface="Times New Roman" pitchFamily="18" charset="0"/>
            </a:endParaRPr>
          </a:p>
        </p:txBody>
      </p:sp>
      <p:sp>
        <p:nvSpPr>
          <p:cNvPr id="9" name="Oval 8"/>
          <p:cNvSpPr>
            <a:spLocks noChangeArrowheads="1"/>
          </p:cNvSpPr>
          <p:nvPr/>
        </p:nvSpPr>
        <p:spPr bwMode="auto">
          <a:xfrm>
            <a:off x="6337300" y="3252788"/>
            <a:ext cx="776288" cy="706437"/>
          </a:xfrm>
          <a:prstGeom prst="ellipse">
            <a:avLst/>
          </a:prstGeom>
          <a:solidFill>
            <a:srgbClr val="009900"/>
          </a:solidFill>
          <a:ln w="38100">
            <a:solidFill>
              <a:schemeClr val="bg1"/>
            </a:solidFill>
            <a:round/>
            <a:headEnd/>
            <a:tailEnd/>
          </a:ln>
        </p:spPr>
        <p:txBody>
          <a:bodyPr wrap="none" anchor="ctr"/>
          <a:lstStyle/>
          <a:p>
            <a:endParaRPr lang="ru-RU">
              <a:latin typeface="Times New Roman" pitchFamily="18" charset="0"/>
            </a:endParaRPr>
          </a:p>
        </p:txBody>
      </p:sp>
      <p:sp>
        <p:nvSpPr>
          <p:cNvPr id="20489" name="Line 10"/>
          <p:cNvSpPr>
            <a:spLocks noChangeShapeType="1"/>
          </p:cNvSpPr>
          <p:nvPr/>
        </p:nvSpPr>
        <p:spPr bwMode="auto">
          <a:xfrm flipH="1">
            <a:off x="6230938" y="6289675"/>
            <a:ext cx="990600" cy="0"/>
          </a:xfrm>
          <a:prstGeom prst="line">
            <a:avLst/>
          </a:prstGeom>
          <a:noFill/>
          <a:ln w="57150">
            <a:solidFill>
              <a:schemeClr val="bg1"/>
            </a:solidFill>
            <a:round/>
            <a:headEnd/>
            <a:tailEnd/>
          </a:ln>
        </p:spPr>
        <p:txBody>
          <a:bodyPr/>
          <a:lstStyle/>
          <a:p>
            <a:endParaRPr lang="ru-RU"/>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860"/>
            <a:ext cx="2663974" cy="2508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indefinite" fill="hold" grpId="0" nodeType="clickEffect">
                                  <p:stCondLst>
                                    <p:cond delay="0"/>
                                  </p:stCondLst>
                                  <p:endCondLst>
                                    <p:cond evt="onNext" delay="0">
                                      <p:tgtEl>
                                        <p:sldTgt/>
                                      </p:tgtEl>
                                    </p:cond>
                                  </p:endCondLst>
                                  <p:childTnLst>
                                    <p:anim calcmode="discrete" valueType="str">
                                      <p:cBhvr>
                                        <p:cTn id="6" dur="1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9432"/>
            <a:ext cx="9183216" cy="7317432"/>
          </a:xfrm>
          <a:prstGeom prst="rect">
            <a:avLst/>
          </a:prstGeom>
        </p:spPr>
      </p:pic>
      <p:grpSp>
        <p:nvGrpSpPr>
          <p:cNvPr id="21505" name="Группа 3"/>
          <p:cNvGrpSpPr>
            <a:grpSpLocks/>
          </p:cNvGrpSpPr>
          <p:nvPr/>
        </p:nvGrpSpPr>
        <p:grpSpPr bwMode="auto">
          <a:xfrm>
            <a:off x="4859338" y="2636838"/>
            <a:ext cx="3738562" cy="3935412"/>
            <a:chOff x="2813515" y="1772816"/>
            <a:chExt cx="3509126" cy="4555811"/>
          </a:xfrm>
        </p:grpSpPr>
        <p:sp>
          <p:nvSpPr>
            <p:cNvPr id="5" name="Прямоугольник 4"/>
            <p:cNvSpPr/>
            <p:nvPr/>
          </p:nvSpPr>
          <p:spPr>
            <a:xfrm>
              <a:off x="2815005" y="4729774"/>
              <a:ext cx="3507636" cy="584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ик 5"/>
            <p:cNvSpPr/>
            <p:nvPr/>
          </p:nvSpPr>
          <p:spPr>
            <a:xfrm>
              <a:off x="2815005" y="5733192"/>
              <a:ext cx="3507636" cy="595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Прямоугольник 6"/>
            <p:cNvSpPr/>
            <p:nvPr/>
          </p:nvSpPr>
          <p:spPr>
            <a:xfrm>
              <a:off x="2815005" y="1772816"/>
              <a:ext cx="3500186" cy="584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Прямоугольник 7"/>
            <p:cNvSpPr/>
            <p:nvPr/>
          </p:nvSpPr>
          <p:spPr>
            <a:xfrm>
              <a:off x="2813515" y="2781747"/>
              <a:ext cx="3501676" cy="584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Прямоугольник 8"/>
            <p:cNvSpPr/>
            <p:nvPr/>
          </p:nvSpPr>
          <p:spPr>
            <a:xfrm>
              <a:off x="2815005" y="3713492"/>
              <a:ext cx="3507636" cy="584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pic>
        <p:nvPicPr>
          <p:cNvPr id="11" name="Рисунок 10"/>
          <p:cNvPicPr>
            <a:picLocks noChangeAspect="1"/>
          </p:cNvPicPr>
          <p:nvPr/>
        </p:nvPicPr>
        <p:blipFill>
          <a:blip r:embed="rId3"/>
          <a:srcRect/>
          <a:stretch>
            <a:fillRect/>
          </a:stretch>
        </p:blipFill>
        <p:spPr bwMode="auto">
          <a:xfrm>
            <a:off x="5508104" y="329556"/>
            <a:ext cx="1411288" cy="2254250"/>
          </a:xfrm>
          <a:prstGeom prst="rect">
            <a:avLst/>
          </a:prstGeom>
          <a:noFill/>
          <a:ln w="9525">
            <a:noFill/>
            <a:miter lim="800000"/>
            <a:headEnd/>
            <a:tailEnd/>
          </a:ln>
        </p:spPr>
      </p:pic>
      <p:pic>
        <p:nvPicPr>
          <p:cNvPr id="12" name="Рисунок 11"/>
          <p:cNvPicPr>
            <a:picLocks noChangeAspect="1"/>
          </p:cNvPicPr>
          <p:nvPr/>
        </p:nvPicPr>
        <p:blipFill>
          <a:blip r:embed="rId4"/>
          <a:srcRect/>
          <a:stretch>
            <a:fillRect/>
          </a:stretch>
        </p:blipFill>
        <p:spPr bwMode="auto">
          <a:xfrm>
            <a:off x="7096125" y="115888"/>
            <a:ext cx="2052638" cy="2052637"/>
          </a:xfrm>
          <a:prstGeom prst="rect">
            <a:avLst/>
          </a:prstGeom>
          <a:noFill/>
          <a:ln w="9525">
            <a:noFill/>
            <a:miter lim="800000"/>
            <a:headEnd/>
            <a:tailEnd/>
          </a:ln>
        </p:spPr>
      </p:pic>
      <p:pic>
        <p:nvPicPr>
          <p:cNvPr id="10" name="Picture 2" descr="C:\Program Files (x86)\Microsoft Office\MEDIA\CAGCAT10\j0212957.wmf"/>
          <p:cNvPicPr>
            <a:picLocks noChangeAspect="1" noChangeArrowheads="1"/>
          </p:cNvPicPr>
          <p:nvPr/>
        </p:nvPicPr>
        <p:blipFill>
          <a:blip r:embed="rId5" cstate="print">
            <a:extLst/>
          </a:blip>
          <a:srcRect/>
          <a:stretch>
            <a:fillRect/>
          </a:stretch>
        </p:blipFill>
        <p:spPr bwMode="auto">
          <a:xfrm>
            <a:off x="-2781798" y="3645024"/>
            <a:ext cx="2781798" cy="1746614"/>
          </a:xfrm>
          <a:prstGeom prst="rect">
            <a:avLst/>
          </a:prstGeom>
          <a:noFill/>
          <a:effectLst>
            <a:reflection endPos="65000" dist="50800" dir="5400000" sy="-100000" algn="bl" rotWithShape="0"/>
          </a:effectLst>
          <a:scene3d>
            <a:camera prst="orthographicFront">
              <a:rot lat="0" lon="10799999" rev="0"/>
            </a:camera>
            <a:lightRig rig="threePt" dir="t"/>
          </a:scene3d>
          <a:extLst/>
        </p:spPr>
      </p:pic>
      <p:sp>
        <p:nvSpPr>
          <p:cNvPr id="2" name="Прямоугольник 1"/>
          <p:cNvSpPr>
            <a:spLocks noChangeArrowheads="1"/>
          </p:cNvSpPr>
          <p:nvPr/>
        </p:nvSpPr>
        <p:spPr bwMode="auto">
          <a:xfrm>
            <a:off x="851471" y="3044859"/>
            <a:ext cx="6054725" cy="1200329"/>
          </a:xfrm>
          <a:prstGeom prst="rect">
            <a:avLst/>
          </a:prstGeom>
          <a:noFill/>
          <a:ln w="9525">
            <a:noFill/>
            <a:miter lim="800000"/>
            <a:headEnd/>
            <a:tailEnd/>
          </a:ln>
        </p:spPr>
        <p:txBody>
          <a:bodyPr>
            <a:spAutoFit/>
          </a:bodyPr>
          <a:lstStyle/>
          <a:p>
            <a:r>
              <a:rPr lang="ru-RU" dirty="0">
                <a:solidFill>
                  <a:schemeClr val="bg1"/>
                </a:solidFill>
                <a:latin typeface="Times New Roman" pitchFamily="18" charset="0"/>
              </a:rPr>
              <a:t>На асфальт  встаю ногой,</a:t>
            </a:r>
            <a:br>
              <a:rPr lang="ru-RU" dirty="0">
                <a:solidFill>
                  <a:schemeClr val="bg1"/>
                </a:solidFill>
                <a:latin typeface="Times New Roman" pitchFamily="18" charset="0"/>
              </a:rPr>
            </a:br>
            <a:r>
              <a:rPr lang="ru-RU" dirty="0">
                <a:solidFill>
                  <a:schemeClr val="bg1"/>
                </a:solidFill>
                <a:latin typeface="Times New Roman" pitchFamily="18" charset="0"/>
              </a:rPr>
              <a:t>Красный мне кричит: "Постой!"</a:t>
            </a:r>
            <a:br>
              <a:rPr lang="ru-RU" dirty="0">
                <a:solidFill>
                  <a:schemeClr val="bg1"/>
                </a:solidFill>
                <a:latin typeface="Times New Roman" pitchFamily="18" charset="0"/>
              </a:rPr>
            </a:br>
            <a:r>
              <a:rPr lang="ru-RU" dirty="0">
                <a:solidFill>
                  <a:schemeClr val="bg1"/>
                </a:solidFill>
                <a:latin typeface="Times New Roman" pitchFamily="18" charset="0"/>
              </a:rPr>
              <a:t>Видишь мой запретный цвет? </a:t>
            </a:r>
            <a:br>
              <a:rPr lang="ru-RU" dirty="0">
                <a:solidFill>
                  <a:schemeClr val="bg1"/>
                </a:solidFill>
                <a:latin typeface="Times New Roman" pitchFamily="18" charset="0"/>
              </a:rPr>
            </a:br>
            <a:r>
              <a:rPr lang="ru-RU" dirty="0">
                <a:solidFill>
                  <a:schemeClr val="bg1"/>
                </a:solidFill>
                <a:latin typeface="Times New Roman" pitchFamily="18" charset="0"/>
              </a:rPr>
              <a:t>На него дороги нет!"</a:t>
            </a:r>
          </a:p>
        </p:txBody>
      </p:sp>
      <p:sp>
        <p:nvSpPr>
          <p:cNvPr id="3" name="TextBox 2"/>
          <p:cNvSpPr txBox="1">
            <a:spLocks noChangeArrowheads="1"/>
          </p:cNvSpPr>
          <p:nvPr/>
        </p:nvSpPr>
        <p:spPr bwMode="auto">
          <a:xfrm>
            <a:off x="755576" y="649289"/>
            <a:ext cx="4391025" cy="1692771"/>
          </a:xfrm>
          <a:prstGeom prst="rect">
            <a:avLst/>
          </a:prstGeom>
          <a:noFill/>
          <a:ln w="9525">
            <a:noFill/>
            <a:miter lim="800000"/>
            <a:headEnd/>
            <a:tailEnd/>
          </a:ln>
        </p:spPr>
        <p:txBody>
          <a:bodyPr>
            <a:spAutoFit/>
          </a:bodyPr>
          <a:lstStyle/>
          <a:p>
            <a:r>
              <a:rPr lang="ru-RU" sz="2400" b="1" dirty="0">
                <a:solidFill>
                  <a:schemeClr val="bg1"/>
                </a:solidFill>
                <a:latin typeface="Segoe UI Semilight" pitchFamily="34" charset="0"/>
                <a:cs typeface="Segoe UI Semilight" pitchFamily="34" charset="0"/>
              </a:rPr>
              <a:t>Подскажи Незнайке, что ему нужно сделать в этой </a:t>
            </a:r>
            <a:r>
              <a:rPr lang="ru-RU" sz="2400" b="1" dirty="0" smtClean="0">
                <a:solidFill>
                  <a:schemeClr val="bg1"/>
                </a:solidFill>
                <a:latin typeface="Segoe UI Semilight" pitchFamily="34" charset="0"/>
                <a:cs typeface="Segoe UI Semilight" pitchFamily="34" charset="0"/>
              </a:rPr>
              <a:t>ситуации?</a:t>
            </a:r>
          </a:p>
          <a:p>
            <a:r>
              <a:rPr lang="ru-RU" sz="1600" b="1" dirty="0" smtClean="0">
                <a:solidFill>
                  <a:srgbClr val="FF0000"/>
                </a:solidFill>
                <a:latin typeface="Segoe UI Semilight" pitchFamily="34" charset="0"/>
                <a:cs typeface="Segoe UI Semilight" pitchFamily="34" charset="0"/>
              </a:rPr>
              <a:t>Нажми </a:t>
            </a:r>
            <a:r>
              <a:rPr lang="ru-RU" sz="1600" b="1" dirty="0">
                <a:solidFill>
                  <a:srgbClr val="FF0000"/>
                </a:solidFill>
                <a:latin typeface="Segoe UI Semilight" pitchFamily="34" charset="0"/>
                <a:cs typeface="Segoe UI Semilight" pitchFamily="34" charset="0"/>
              </a:rPr>
              <a:t>на Незнайку и узнай правильный </a:t>
            </a:r>
            <a:r>
              <a:rPr lang="ru-RU" sz="1600" b="1" dirty="0" smtClean="0">
                <a:solidFill>
                  <a:srgbClr val="FF0000"/>
                </a:solidFill>
                <a:latin typeface="Segoe UI Semilight" pitchFamily="34" charset="0"/>
                <a:cs typeface="Segoe UI Semilight" pitchFamily="34" charset="0"/>
              </a:rPr>
              <a:t>ответ</a:t>
            </a:r>
            <a:endParaRPr lang="ru-RU" sz="1600" b="1" dirty="0">
              <a:solidFill>
                <a:srgbClr val="FF0000"/>
              </a:solidFill>
              <a:latin typeface="Segoe UI Semilight" pitchFamily="34" charset="0"/>
              <a:cs typeface="Segoe UI Semilight" pitchFamily="34" charset="0"/>
            </a:endParaRPr>
          </a:p>
        </p:txBody>
      </p:sp>
      <p:sp>
        <p:nvSpPr>
          <p:cNvPr id="14" name="Прямоугольник 13"/>
          <p:cNvSpPr>
            <a:spLocks noChangeArrowheads="1"/>
          </p:cNvSpPr>
          <p:nvPr/>
        </p:nvSpPr>
        <p:spPr bwMode="auto">
          <a:xfrm>
            <a:off x="864667" y="4474984"/>
            <a:ext cx="6054725" cy="1200329"/>
          </a:xfrm>
          <a:prstGeom prst="rect">
            <a:avLst/>
          </a:prstGeom>
          <a:noFill/>
          <a:ln w="9525">
            <a:noFill/>
            <a:miter lim="800000"/>
            <a:headEnd/>
            <a:tailEnd/>
          </a:ln>
        </p:spPr>
        <p:txBody>
          <a:bodyPr>
            <a:spAutoFit/>
          </a:bodyPr>
          <a:lstStyle/>
          <a:p>
            <a:r>
              <a:rPr lang="ru-RU" dirty="0" smtClean="0">
                <a:solidFill>
                  <a:schemeClr val="bg1"/>
                </a:solidFill>
                <a:latin typeface="Times New Roman" pitchFamily="18" charset="0"/>
              </a:rPr>
              <a:t>Дорога не тропинка,</a:t>
            </a:r>
          </a:p>
          <a:p>
            <a:r>
              <a:rPr lang="ru-RU" dirty="0" smtClean="0">
                <a:solidFill>
                  <a:schemeClr val="bg1"/>
                </a:solidFill>
                <a:latin typeface="Times New Roman" pitchFamily="18" charset="0"/>
              </a:rPr>
              <a:t>Дорога не канава…</a:t>
            </a:r>
          </a:p>
          <a:p>
            <a:r>
              <a:rPr lang="ru-RU" dirty="0" smtClean="0">
                <a:solidFill>
                  <a:schemeClr val="bg1"/>
                </a:solidFill>
                <a:latin typeface="Times New Roman" pitchFamily="18" charset="0"/>
              </a:rPr>
              <a:t>Сперва смотри налево,</a:t>
            </a:r>
          </a:p>
          <a:p>
            <a:r>
              <a:rPr lang="ru-RU" dirty="0" smtClean="0">
                <a:solidFill>
                  <a:schemeClr val="bg1"/>
                </a:solidFill>
                <a:latin typeface="Times New Roman" pitchFamily="18" charset="0"/>
              </a:rPr>
              <a:t>Потом смотри направо.</a:t>
            </a:r>
            <a:endParaRPr lang="ru-RU" dirty="0">
              <a:solidFill>
                <a:schemeClr val="bg1"/>
              </a:solidFill>
              <a:latin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fill="hold" nodeType="withEffect">
                                  <p:stCondLst>
                                    <p:cond delay="0"/>
                                  </p:st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fill="hold" nodeType="afterEffect">
                                  <p:stCondLst>
                                    <p:cond delay="0"/>
                                  </p:stCondLst>
                                  <p:childTnLst>
                                    <p:anim calcmode="discrete" valueType="str">
                                      <p:cBhvr>
                                        <p:cTn id="9" dur="1000" fill="hold"/>
                                        <p:tgtEl>
                                          <p:spTgt spid="12"/>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47"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4" presetClass="path" presetSubtype="0" accel="50000" decel="50000" fill="hold" nodeType="clickEffect">
                                  <p:stCondLst>
                                    <p:cond delay="0"/>
                                  </p:stCondLst>
                                  <p:childTnLst>
                                    <p:animMotion origin="layout" path="M -1.66667E-6 -1.11111E-6 L 0.00156 -0.07407 " pathEditMode="relative" rAng="0" ptsTypes="AA">
                                      <p:cBhvr>
                                        <p:cTn id="25" dur="2000" fill="hold"/>
                                        <p:tgtEl>
                                          <p:spTgt spid="11"/>
                                        </p:tgtEl>
                                        <p:attrNameLst>
                                          <p:attrName>ppt_x</p:attrName>
                                          <p:attrName>ppt_y</p:attrName>
                                        </p:attrNameLst>
                                      </p:cBhvr>
                                      <p:rCtr x="69" y="-3704"/>
                                    </p:animMotion>
                                  </p:childTnLst>
                                </p:cTn>
                              </p:par>
                            </p:childTnLst>
                          </p:cTn>
                        </p:par>
                        <p:par>
                          <p:cTn id="26" fill="hold">
                            <p:stCondLst>
                              <p:cond delay="2000"/>
                            </p:stCondLst>
                            <p:childTnLst>
                              <p:par>
                                <p:cTn id="27" presetID="63" presetClass="path" presetSubtype="0" accel="50000" decel="50000" fill="hold" nodeType="afterEffect">
                                  <p:stCondLst>
                                    <p:cond delay="0"/>
                                  </p:stCondLst>
                                  <p:childTnLst>
                                    <p:animMotion origin="layout" path="M -0.27813 -0.00139 L 1.36875 0.00926 " pathEditMode="relative" rAng="0" ptsTypes="AA">
                                      <p:cBhvr>
                                        <p:cTn id="28" dur="5000" fill="hold"/>
                                        <p:tgtEl>
                                          <p:spTgt spid="10"/>
                                        </p:tgtEl>
                                        <p:attrNameLst>
                                          <p:attrName>ppt_x</p:attrName>
                                          <p:attrName>ppt_y</p:attrName>
                                        </p:attrNameLst>
                                      </p:cBhvr>
                                      <p:rCtr x="82344" y="532"/>
                                    </p:animMotion>
                                  </p:childTnLst>
                                </p:cTn>
                              </p:par>
                              <p:par>
                                <p:cTn id="29" presetID="22" presetClass="exit" presetSubtype="4" fill="hold" grpId="0" nodeType="withEffect">
                                  <p:stCondLst>
                                    <p:cond delay="0"/>
                                  </p:stCondLst>
                                  <p:childTnLst>
                                    <p:animEffect transition="out" filter="wipe(down)">
                                      <p:cBhvr>
                                        <p:cTn id="30" dur="500"/>
                                        <p:tgtEl>
                                          <p:spTgt spid="3">
                                            <p:txEl>
                                              <p:pRg st="0" end="0"/>
                                            </p:txEl>
                                          </p:spTgt>
                                        </p:tgtEl>
                                      </p:cBhvr>
                                    </p:animEffect>
                                    <p:set>
                                      <p:cBhvr>
                                        <p:cTn id="31" dur="1" fill="hold">
                                          <p:stCondLst>
                                            <p:cond delay="499"/>
                                          </p:stCondLst>
                                        </p:cTn>
                                        <p:tgtEl>
                                          <p:spTgt spid="3">
                                            <p:txEl>
                                              <p:pRg st="0" end="0"/>
                                            </p:txEl>
                                          </p:spTgt>
                                        </p:tgtEl>
                                        <p:attrNameLst>
                                          <p:attrName>style.visibility</p:attrName>
                                        </p:attrNameLst>
                                      </p:cBhvr>
                                      <p:to>
                                        <p:strVal val="hidden"/>
                                      </p:to>
                                    </p:set>
                                  </p:childTnLst>
                                </p:cTn>
                              </p:par>
                              <p:par>
                                <p:cTn id="32" presetID="22" presetClass="exit" presetSubtype="4" fill="hold" grpId="0" nodeType="withEffect">
                                  <p:stCondLst>
                                    <p:cond delay="0"/>
                                  </p:stCondLst>
                                  <p:childTnLst>
                                    <p:animEffect transition="out" filter="wipe(down)">
                                      <p:cBhvr>
                                        <p:cTn id="33" dur="500"/>
                                        <p:tgtEl>
                                          <p:spTgt spid="3">
                                            <p:txEl>
                                              <p:pRg st="1" end="1"/>
                                            </p:txEl>
                                          </p:spTgt>
                                        </p:tgtEl>
                                      </p:cBhvr>
                                    </p:animEffect>
                                    <p:set>
                                      <p:cBhvr>
                                        <p:cTn id="34" dur="1" fill="hold">
                                          <p:stCondLst>
                                            <p:cond delay="499"/>
                                          </p:stCondLst>
                                        </p:cTn>
                                        <p:tgtEl>
                                          <p:spTgt spid="3">
                                            <p:txEl>
                                              <p:pRg st="1" end="1"/>
                                            </p:txEl>
                                          </p:spTgt>
                                        </p:tgtEl>
                                        <p:attrNameLst>
                                          <p:attrName>style.visibility</p:attrName>
                                        </p:attrNameLst>
                                      </p:cBhvr>
                                      <p:to>
                                        <p:strVal val="hidden"/>
                                      </p:to>
                                    </p:set>
                                  </p:childTnLst>
                                </p:cTn>
                              </p:par>
                            </p:childTnLst>
                          </p:cTn>
                        </p:par>
                        <p:par>
                          <p:cTn id="35" fill="hold">
                            <p:stCondLst>
                              <p:cond delay="7000"/>
                            </p:stCondLst>
                            <p:childTnLst>
                              <p:par>
                                <p:cTn id="36" presetID="53" presetClass="entr" presetSubtype="16"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p:cTn id="38" dur="1000" fill="hold"/>
                                        <p:tgtEl>
                                          <p:spTgt spid="2"/>
                                        </p:tgtEl>
                                        <p:attrNameLst>
                                          <p:attrName>ppt_w</p:attrName>
                                        </p:attrNameLst>
                                      </p:cBhvr>
                                      <p:tavLst>
                                        <p:tav tm="0">
                                          <p:val>
                                            <p:fltVal val="0"/>
                                          </p:val>
                                        </p:tav>
                                        <p:tav tm="100000">
                                          <p:val>
                                            <p:strVal val="#ppt_w"/>
                                          </p:val>
                                        </p:tav>
                                      </p:tavLst>
                                    </p:anim>
                                    <p:anim calcmode="lin" valueType="num">
                                      <p:cBhvr>
                                        <p:cTn id="39" dur="1000" fill="hold"/>
                                        <p:tgtEl>
                                          <p:spTgt spid="2"/>
                                        </p:tgtEl>
                                        <p:attrNameLst>
                                          <p:attrName>ppt_h</p:attrName>
                                        </p:attrNameLst>
                                      </p:cBhvr>
                                      <p:tavLst>
                                        <p:tav tm="0">
                                          <p:val>
                                            <p:fltVal val="0"/>
                                          </p:val>
                                        </p:tav>
                                        <p:tav tm="100000">
                                          <p:val>
                                            <p:strVal val="#ppt_h"/>
                                          </p:val>
                                        </p:tav>
                                      </p:tavLst>
                                    </p:anim>
                                    <p:animEffect transition="in" filter="fade">
                                      <p:cBhvr>
                                        <p:cTn id="40" dur="1000"/>
                                        <p:tgtEl>
                                          <p:spTgt spid="2"/>
                                        </p:tgtEl>
                                      </p:cBhvr>
                                    </p:animEffect>
                                  </p:childTnLst>
                                </p:cTn>
                              </p:par>
                            </p:childTnLst>
                          </p:cTn>
                        </p:par>
                        <p:par>
                          <p:cTn id="41" fill="hold">
                            <p:stCondLst>
                              <p:cond delay="8000"/>
                            </p:stCondLst>
                            <p:childTnLst>
                              <p:par>
                                <p:cTn id="42" presetID="53" presetClass="entr" presetSubtype="16"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Effect transition="in" filter="fade">
                                      <p:cBhvr>
                                        <p:cTn id="46" dur="10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64" presetClass="path" presetSubtype="0" accel="50000" decel="50000" fill="hold" nodeType="clickEffect">
                                  <p:stCondLst>
                                    <p:cond delay="0"/>
                                  </p:stCondLst>
                                  <p:childTnLst>
                                    <p:animMotion origin="layout" path="M -0.06927 0.09653 L -0.06927 -0.15347 " pathEditMode="relative" rAng="0" ptsTypes="AA">
                                      <p:cBhvr>
                                        <p:cTn id="50" dur="2000" fill="hold"/>
                                        <p:tgtEl>
                                          <p:spTgt spid="11"/>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3170</TotalTime>
  <Words>505</Words>
  <Application>Microsoft Office PowerPoint</Application>
  <PresentationFormat>Экран (4:3)</PresentationFormat>
  <Paragraphs>59</Paragraphs>
  <Slides>15</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RBT</cp:lastModifiedBy>
  <cp:revision>4</cp:revision>
  <dcterms:created xsi:type="dcterms:W3CDTF">2013-01-27T13:42:04Z</dcterms:created>
  <dcterms:modified xsi:type="dcterms:W3CDTF">2023-03-19T10:00:30Z</dcterms:modified>
</cp:coreProperties>
</file>